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35.svg" ContentType="image/svg+xml"/>
  <Override PartName="/ppt/media/image137.svg" ContentType="image/svg+xml"/>
  <Override PartName="/ppt/media/image13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65" r:id="rId3"/>
    <p:sldId id="276" r:id="rId4"/>
    <p:sldId id="256" r:id="rId5"/>
    <p:sldId id="406" r:id="rId6"/>
    <p:sldId id="302" r:id="rId7"/>
    <p:sldId id="303" r:id="rId9"/>
    <p:sldId id="405" r:id="rId10"/>
    <p:sldId id="259" r:id="rId11"/>
    <p:sldId id="272" r:id="rId12"/>
    <p:sldId id="273" r:id="rId13"/>
    <p:sldId id="262" r:id="rId14"/>
    <p:sldId id="401" r:id="rId15"/>
    <p:sldId id="263" r:id="rId16"/>
    <p:sldId id="275" r:id="rId17"/>
    <p:sldId id="264" r:id="rId18"/>
    <p:sldId id="304" r:id="rId19"/>
    <p:sldId id="387" r:id="rId20"/>
    <p:sldId id="294" r:id="rId2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06" userDrawn="1">
          <p15:clr>
            <a:srgbClr val="A4A3A4"/>
          </p15:clr>
        </p15:guide>
        <p15:guide id="3" pos="7392" userDrawn="1">
          <p15:clr>
            <a:srgbClr val="A4A3A4"/>
          </p15:clr>
        </p15:guide>
        <p15:guide id="4" orient="horz" pos="4032" userDrawn="1">
          <p15:clr>
            <a:srgbClr val="A4A3A4"/>
          </p15:clr>
        </p15:guide>
        <p15:guide id="5" orient="horz" pos="962" userDrawn="1">
          <p15:clr>
            <a:srgbClr val="A4A3A4"/>
          </p15:clr>
        </p15:guide>
        <p15:guide id="6" orient="horz" pos="34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C" initials="P" lastIdx="6" clrIdx="0"/>
  <p:cmAuthor id="1" name="Zhang" initials="Z" lastIdx="5" clrIdx="0"/>
  <p:cmAuthor id="2" name="Lee JI" initials="LJ" lastIdx="15" clrIdx="0"/>
  <p:cmAuthor id="3" name="骥" initials="骥" lastIdx="1" clrIdx="2"/>
  <p:cmAuthor id="4" name="solax" initials="s" lastIdx="4" clrIdx="1"/>
  <p:cmAuthor id="5" name="lenovo" initials="l" lastIdx="2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4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16" autoAdjust="0"/>
    <p:restoredTop sz="95588" autoAdjust="0"/>
  </p:normalViewPr>
  <p:slideViewPr>
    <p:cSldViewPr showGuides="1">
      <p:cViewPr>
        <p:scale>
          <a:sx n="75" d="100"/>
          <a:sy n="75" d="100"/>
        </p:scale>
        <p:origin x="898" y="336"/>
      </p:cViewPr>
      <p:guideLst>
        <p:guide orient="horz" pos="528"/>
        <p:guide pos="306"/>
        <p:guide pos="7392"/>
        <p:guide orient="horz" pos="4032"/>
        <p:guide orient="horz" pos="962"/>
        <p:guide orient="horz" pos="3456"/>
      </p:guideLst>
    </p:cSldViewPr>
  </p:slideViewPr>
  <p:outlineViewPr>
    <p:cViewPr>
      <p:scale>
        <a:sx n="33" d="100"/>
        <a:sy n="33" d="100"/>
      </p:scale>
      <p:origin x="0" y="-3245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734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46272-0F8C-4915-BC0C-834845071E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46272-0F8C-4915-BC0C-834845071E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46272-0F8C-4915-BC0C-834845071E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346272-0F8C-4915-BC0C-834845071E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64994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64994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12" cy="6858000"/>
          </a:xfrm>
          <a:prstGeom prst="rect">
            <a:avLst/>
          </a:prstGeom>
        </p:spPr>
      </p:pic>
      <p:sp>
        <p:nvSpPr>
          <p:cNvPr id="17" name="bg object 17"/>
          <p:cNvSpPr/>
          <p:nvPr userDrawn="1"/>
        </p:nvSpPr>
        <p:spPr>
          <a:xfrm>
            <a:off x="12" y="644702"/>
            <a:ext cx="12192000" cy="6003290"/>
          </a:xfrm>
          <a:custGeom>
            <a:avLst/>
            <a:gdLst/>
            <a:ahLst/>
            <a:cxnLst/>
            <a:rect l="l" t="t" r="r" b="b"/>
            <a:pathLst>
              <a:path w="12192000" h="6003290">
                <a:moveTo>
                  <a:pt x="12192000" y="0"/>
                </a:moveTo>
                <a:lnTo>
                  <a:pt x="0" y="0"/>
                </a:lnTo>
                <a:lnTo>
                  <a:pt x="0" y="6002870"/>
                </a:lnTo>
                <a:lnTo>
                  <a:pt x="12192000" y="60028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64994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97646"/>
            <a:ext cx="2408369" cy="2806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64994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339-0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16"/>
          <p:cNvSpPr txBox="1"/>
          <p:nvPr userDrawn="1"/>
        </p:nvSpPr>
        <p:spPr>
          <a:xfrm>
            <a:off x="1258887" y="5648090"/>
            <a:ext cx="3763010" cy="51308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000" dirty="0">
                <a:solidFill>
                  <a:srgbClr val="4B4B4B"/>
                </a:solidFill>
                <a:latin typeface="Arial MT"/>
                <a:cs typeface="Arial MT"/>
              </a:rPr>
              <a:t>YOUR</a:t>
            </a:r>
            <a:r>
              <a:rPr sz="1000" spc="8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4B4B4B"/>
                </a:solidFill>
                <a:latin typeface="Arial MT"/>
                <a:cs typeface="Arial MT"/>
              </a:rPr>
              <a:t>ENERGY</a:t>
            </a:r>
            <a:r>
              <a:rPr sz="1000" spc="8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4B4B4B"/>
                </a:solidFill>
                <a:latin typeface="Arial MT"/>
                <a:cs typeface="Arial MT"/>
              </a:rPr>
              <a:t>PARTNER</a:t>
            </a:r>
            <a:r>
              <a:rPr sz="1000" spc="8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4B4B4B"/>
                </a:solidFill>
                <a:latin typeface="Arial MT"/>
                <a:cs typeface="Arial MT"/>
              </a:rPr>
              <a:t>FOR</a:t>
            </a:r>
            <a:r>
              <a:rPr sz="1000" spc="8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1000" spc="80" dirty="0">
                <a:solidFill>
                  <a:srgbClr val="4B4B4B"/>
                </a:solidFill>
                <a:latin typeface="Arial MT"/>
                <a:cs typeface="Arial MT"/>
              </a:rPr>
              <a:t>A</a:t>
            </a:r>
            <a:r>
              <a:rPr sz="1000" spc="8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4B4B4B"/>
                </a:solidFill>
                <a:latin typeface="Arial MT"/>
                <a:cs typeface="Arial MT"/>
              </a:rPr>
              <a:t>SUSTAINABLE</a:t>
            </a:r>
            <a:r>
              <a:rPr sz="1000" spc="8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4B4B4B"/>
                </a:solidFill>
                <a:latin typeface="Arial MT"/>
                <a:cs typeface="Arial MT"/>
              </a:rPr>
              <a:t>FUTURE</a:t>
            </a:r>
            <a:endParaRPr sz="10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000" dirty="0">
                <a:solidFill>
                  <a:srgbClr val="4B4B4B"/>
                </a:solidFill>
                <a:latin typeface="Arial MT"/>
                <a:cs typeface="Arial MT"/>
              </a:rPr>
              <a:t>©</a:t>
            </a:r>
            <a:r>
              <a:rPr sz="1000" spc="100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4B4B4B"/>
                </a:solidFill>
                <a:latin typeface="Arial MT"/>
                <a:cs typeface="Arial MT"/>
              </a:rPr>
              <a:t>COPYRIGHT</a:t>
            </a:r>
            <a:r>
              <a:rPr sz="1000" spc="10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4B4B4B"/>
                </a:solidFill>
                <a:latin typeface="Arial MT"/>
                <a:cs typeface="Arial MT"/>
              </a:rPr>
              <a:t>VESTWOODS</a:t>
            </a:r>
            <a:r>
              <a:rPr sz="1000" spc="10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1000" spc="35" dirty="0">
                <a:solidFill>
                  <a:srgbClr val="4B4B4B"/>
                </a:solidFill>
                <a:latin typeface="Arial MT"/>
                <a:cs typeface="Arial MT"/>
              </a:rPr>
              <a:t>2025</a:t>
            </a:r>
            <a:endParaRPr sz="1000" dirty="0">
              <a:latin typeface="Arial MT"/>
              <a:cs typeface="Arial MT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752600" y="1892452"/>
            <a:ext cx="4876798" cy="2119060"/>
            <a:chOff x="2855913" y="-477838"/>
            <a:chExt cx="5757862" cy="2501900"/>
          </a:xfrm>
          <a:solidFill>
            <a:srgbClr val="015D92"/>
          </a:solidFill>
        </p:grpSpPr>
        <p:sp>
          <p:nvSpPr>
            <p:cNvPr id="8" name="Freeform 5"/>
            <p:cNvSpPr/>
            <p:nvPr userDrawn="1"/>
          </p:nvSpPr>
          <p:spPr bwMode="auto">
            <a:xfrm>
              <a:off x="2855913" y="76200"/>
              <a:ext cx="1317625" cy="1687513"/>
            </a:xfrm>
            <a:custGeom>
              <a:avLst/>
              <a:gdLst>
                <a:gd name="T0" fmla="*/ 557 w 702"/>
                <a:gd name="T1" fmla="*/ 136 h 898"/>
                <a:gd name="T2" fmla="*/ 681 w 702"/>
                <a:gd name="T3" fmla="*/ 72 h 898"/>
                <a:gd name="T4" fmla="*/ 700 w 702"/>
                <a:gd name="T5" fmla="*/ 55 h 898"/>
                <a:gd name="T6" fmla="*/ 673 w 702"/>
                <a:gd name="T7" fmla="*/ 31 h 898"/>
                <a:gd name="T8" fmla="*/ 656 w 702"/>
                <a:gd name="T9" fmla="*/ 16 h 898"/>
                <a:gd name="T10" fmla="*/ 569 w 702"/>
                <a:gd name="T11" fmla="*/ 21 h 898"/>
                <a:gd name="T12" fmla="*/ 286 w 702"/>
                <a:gd name="T13" fmla="*/ 79 h 898"/>
                <a:gd name="T14" fmla="*/ 38 w 702"/>
                <a:gd name="T15" fmla="*/ 130 h 898"/>
                <a:gd name="T16" fmla="*/ 4 w 702"/>
                <a:gd name="T17" fmla="*/ 193 h 898"/>
                <a:gd name="T18" fmla="*/ 34 w 702"/>
                <a:gd name="T19" fmla="*/ 231 h 898"/>
                <a:gd name="T20" fmla="*/ 216 w 702"/>
                <a:gd name="T21" fmla="*/ 210 h 898"/>
                <a:gd name="T22" fmla="*/ 381 w 702"/>
                <a:gd name="T23" fmla="*/ 176 h 898"/>
                <a:gd name="T24" fmla="*/ 374 w 702"/>
                <a:gd name="T25" fmla="*/ 216 h 898"/>
                <a:gd name="T26" fmla="*/ 351 w 702"/>
                <a:gd name="T27" fmla="*/ 487 h 898"/>
                <a:gd name="T28" fmla="*/ 338 w 702"/>
                <a:gd name="T29" fmla="*/ 716 h 898"/>
                <a:gd name="T30" fmla="*/ 329 w 702"/>
                <a:gd name="T31" fmla="*/ 755 h 898"/>
                <a:gd name="T32" fmla="*/ 350 w 702"/>
                <a:gd name="T33" fmla="*/ 771 h 898"/>
                <a:gd name="T34" fmla="*/ 350 w 702"/>
                <a:gd name="T35" fmla="*/ 799 h 898"/>
                <a:gd name="T36" fmla="*/ 345 w 702"/>
                <a:gd name="T37" fmla="*/ 843 h 898"/>
                <a:gd name="T38" fmla="*/ 358 w 702"/>
                <a:gd name="T39" fmla="*/ 840 h 898"/>
                <a:gd name="T40" fmla="*/ 397 w 702"/>
                <a:gd name="T41" fmla="*/ 885 h 898"/>
                <a:gd name="T42" fmla="*/ 402 w 702"/>
                <a:gd name="T43" fmla="*/ 896 h 898"/>
                <a:gd name="T44" fmla="*/ 412 w 702"/>
                <a:gd name="T45" fmla="*/ 870 h 898"/>
                <a:gd name="T46" fmla="*/ 427 w 702"/>
                <a:gd name="T47" fmla="*/ 828 h 898"/>
                <a:gd name="T48" fmla="*/ 444 w 702"/>
                <a:gd name="T49" fmla="*/ 704 h 898"/>
                <a:gd name="T50" fmla="*/ 534 w 702"/>
                <a:gd name="T51" fmla="*/ 164 h 898"/>
                <a:gd name="T52" fmla="*/ 557 w 702"/>
                <a:gd name="T53" fmla="*/ 136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2" h="898">
                  <a:moveTo>
                    <a:pt x="557" y="136"/>
                  </a:moveTo>
                  <a:cubicBezTo>
                    <a:pt x="599" y="117"/>
                    <a:pt x="649" y="111"/>
                    <a:pt x="681" y="72"/>
                  </a:cubicBezTo>
                  <a:cubicBezTo>
                    <a:pt x="686" y="65"/>
                    <a:pt x="702" y="68"/>
                    <a:pt x="700" y="55"/>
                  </a:cubicBezTo>
                  <a:cubicBezTo>
                    <a:pt x="698" y="40"/>
                    <a:pt x="685" y="35"/>
                    <a:pt x="673" y="31"/>
                  </a:cubicBezTo>
                  <a:cubicBezTo>
                    <a:pt x="666" y="27"/>
                    <a:pt x="680" y="0"/>
                    <a:pt x="656" y="16"/>
                  </a:cubicBezTo>
                  <a:cubicBezTo>
                    <a:pt x="627" y="16"/>
                    <a:pt x="598" y="15"/>
                    <a:pt x="569" y="21"/>
                  </a:cubicBezTo>
                  <a:cubicBezTo>
                    <a:pt x="475" y="41"/>
                    <a:pt x="380" y="60"/>
                    <a:pt x="286" y="79"/>
                  </a:cubicBezTo>
                  <a:cubicBezTo>
                    <a:pt x="203" y="96"/>
                    <a:pt x="121" y="114"/>
                    <a:pt x="38" y="130"/>
                  </a:cubicBezTo>
                  <a:cubicBezTo>
                    <a:pt x="0" y="138"/>
                    <a:pt x="7" y="167"/>
                    <a:pt x="4" y="193"/>
                  </a:cubicBezTo>
                  <a:cubicBezTo>
                    <a:pt x="1" y="216"/>
                    <a:pt x="12" y="226"/>
                    <a:pt x="34" y="231"/>
                  </a:cubicBezTo>
                  <a:cubicBezTo>
                    <a:pt x="98" y="247"/>
                    <a:pt x="156" y="221"/>
                    <a:pt x="216" y="210"/>
                  </a:cubicBezTo>
                  <a:cubicBezTo>
                    <a:pt x="271" y="201"/>
                    <a:pt x="324" y="180"/>
                    <a:pt x="381" y="176"/>
                  </a:cubicBezTo>
                  <a:cubicBezTo>
                    <a:pt x="378" y="192"/>
                    <a:pt x="375" y="204"/>
                    <a:pt x="374" y="216"/>
                  </a:cubicBezTo>
                  <a:cubicBezTo>
                    <a:pt x="362" y="306"/>
                    <a:pt x="365" y="397"/>
                    <a:pt x="351" y="487"/>
                  </a:cubicBezTo>
                  <a:cubicBezTo>
                    <a:pt x="338" y="562"/>
                    <a:pt x="341" y="640"/>
                    <a:pt x="338" y="716"/>
                  </a:cubicBezTo>
                  <a:cubicBezTo>
                    <a:pt x="335" y="729"/>
                    <a:pt x="333" y="742"/>
                    <a:pt x="329" y="755"/>
                  </a:cubicBezTo>
                  <a:cubicBezTo>
                    <a:pt x="324" y="776"/>
                    <a:pt x="336" y="774"/>
                    <a:pt x="350" y="771"/>
                  </a:cubicBezTo>
                  <a:cubicBezTo>
                    <a:pt x="345" y="781"/>
                    <a:pt x="350" y="790"/>
                    <a:pt x="350" y="799"/>
                  </a:cubicBezTo>
                  <a:cubicBezTo>
                    <a:pt x="344" y="813"/>
                    <a:pt x="341" y="829"/>
                    <a:pt x="345" y="843"/>
                  </a:cubicBezTo>
                  <a:cubicBezTo>
                    <a:pt x="349" y="859"/>
                    <a:pt x="352" y="835"/>
                    <a:pt x="358" y="840"/>
                  </a:cubicBezTo>
                  <a:cubicBezTo>
                    <a:pt x="381" y="847"/>
                    <a:pt x="379" y="875"/>
                    <a:pt x="397" y="885"/>
                  </a:cubicBezTo>
                  <a:cubicBezTo>
                    <a:pt x="397" y="889"/>
                    <a:pt x="398" y="898"/>
                    <a:pt x="402" y="896"/>
                  </a:cubicBezTo>
                  <a:cubicBezTo>
                    <a:pt x="413" y="891"/>
                    <a:pt x="411" y="879"/>
                    <a:pt x="412" y="870"/>
                  </a:cubicBezTo>
                  <a:cubicBezTo>
                    <a:pt x="424" y="858"/>
                    <a:pt x="425" y="842"/>
                    <a:pt x="427" y="828"/>
                  </a:cubicBezTo>
                  <a:cubicBezTo>
                    <a:pt x="433" y="787"/>
                    <a:pt x="438" y="745"/>
                    <a:pt x="444" y="704"/>
                  </a:cubicBezTo>
                  <a:cubicBezTo>
                    <a:pt x="467" y="523"/>
                    <a:pt x="495" y="342"/>
                    <a:pt x="534" y="164"/>
                  </a:cubicBezTo>
                  <a:cubicBezTo>
                    <a:pt x="537" y="149"/>
                    <a:pt x="541" y="143"/>
                    <a:pt x="557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"/>
            <p:cNvSpPr/>
            <p:nvPr userDrawn="1"/>
          </p:nvSpPr>
          <p:spPr bwMode="auto">
            <a:xfrm>
              <a:off x="5822949" y="-236538"/>
              <a:ext cx="796925" cy="1274762"/>
            </a:xfrm>
            <a:custGeom>
              <a:avLst/>
              <a:gdLst>
                <a:gd name="T0" fmla="*/ 70 w 425"/>
                <a:gd name="T1" fmla="*/ 666 h 678"/>
                <a:gd name="T2" fmla="*/ 102 w 425"/>
                <a:gd name="T3" fmla="*/ 625 h 678"/>
                <a:gd name="T4" fmla="*/ 140 w 425"/>
                <a:gd name="T5" fmla="*/ 469 h 678"/>
                <a:gd name="T6" fmla="*/ 199 w 425"/>
                <a:gd name="T7" fmla="*/ 577 h 678"/>
                <a:gd name="T8" fmla="*/ 248 w 425"/>
                <a:gd name="T9" fmla="*/ 639 h 678"/>
                <a:gd name="T10" fmla="*/ 383 w 425"/>
                <a:gd name="T11" fmla="*/ 548 h 678"/>
                <a:gd name="T12" fmla="*/ 392 w 425"/>
                <a:gd name="T13" fmla="*/ 470 h 678"/>
                <a:gd name="T14" fmla="*/ 395 w 425"/>
                <a:gd name="T15" fmla="*/ 377 h 678"/>
                <a:gd name="T16" fmla="*/ 414 w 425"/>
                <a:gd name="T17" fmla="*/ 160 h 678"/>
                <a:gd name="T18" fmla="*/ 421 w 425"/>
                <a:gd name="T19" fmla="*/ 110 h 678"/>
                <a:gd name="T20" fmla="*/ 408 w 425"/>
                <a:gd name="T21" fmla="*/ 136 h 678"/>
                <a:gd name="T22" fmla="*/ 408 w 425"/>
                <a:gd name="T23" fmla="*/ 61 h 678"/>
                <a:gd name="T24" fmla="*/ 403 w 425"/>
                <a:gd name="T25" fmla="*/ 47 h 678"/>
                <a:gd name="T26" fmla="*/ 385 w 425"/>
                <a:gd name="T27" fmla="*/ 53 h 678"/>
                <a:gd name="T28" fmla="*/ 369 w 425"/>
                <a:gd name="T29" fmla="*/ 31 h 678"/>
                <a:gd name="T30" fmla="*/ 348 w 425"/>
                <a:gd name="T31" fmla="*/ 0 h 678"/>
                <a:gd name="T32" fmla="*/ 341 w 425"/>
                <a:gd name="T33" fmla="*/ 24 h 678"/>
                <a:gd name="T34" fmla="*/ 325 w 425"/>
                <a:gd name="T35" fmla="*/ 70 h 678"/>
                <a:gd name="T36" fmla="*/ 285 w 425"/>
                <a:gd name="T37" fmla="*/ 308 h 678"/>
                <a:gd name="T38" fmla="*/ 264 w 425"/>
                <a:gd name="T39" fmla="*/ 407 h 678"/>
                <a:gd name="T40" fmla="*/ 165 w 425"/>
                <a:gd name="T41" fmla="*/ 251 h 678"/>
                <a:gd name="T42" fmla="*/ 89 w 425"/>
                <a:gd name="T43" fmla="*/ 222 h 678"/>
                <a:gd name="T44" fmla="*/ 55 w 425"/>
                <a:gd name="T45" fmla="*/ 274 h 678"/>
                <a:gd name="T46" fmla="*/ 7 w 425"/>
                <a:gd name="T47" fmla="*/ 539 h 678"/>
                <a:gd name="T48" fmla="*/ 6 w 425"/>
                <a:gd name="T49" fmla="*/ 622 h 678"/>
                <a:gd name="T50" fmla="*/ 70 w 425"/>
                <a:gd name="T51" fmla="*/ 666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5" h="678">
                  <a:moveTo>
                    <a:pt x="70" y="666"/>
                  </a:moveTo>
                  <a:cubicBezTo>
                    <a:pt x="91" y="660"/>
                    <a:pt x="97" y="641"/>
                    <a:pt x="102" y="625"/>
                  </a:cubicBezTo>
                  <a:cubicBezTo>
                    <a:pt x="115" y="575"/>
                    <a:pt x="126" y="525"/>
                    <a:pt x="140" y="469"/>
                  </a:cubicBezTo>
                  <a:cubicBezTo>
                    <a:pt x="156" y="511"/>
                    <a:pt x="186" y="537"/>
                    <a:pt x="199" y="577"/>
                  </a:cubicBezTo>
                  <a:cubicBezTo>
                    <a:pt x="206" y="598"/>
                    <a:pt x="211" y="636"/>
                    <a:pt x="248" y="639"/>
                  </a:cubicBezTo>
                  <a:cubicBezTo>
                    <a:pt x="327" y="646"/>
                    <a:pt x="360" y="624"/>
                    <a:pt x="383" y="548"/>
                  </a:cubicBezTo>
                  <a:cubicBezTo>
                    <a:pt x="391" y="523"/>
                    <a:pt x="394" y="497"/>
                    <a:pt x="392" y="470"/>
                  </a:cubicBezTo>
                  <a:cubicBezTo>
                    <a:pt x="391" y="439"/>
                    <a:pt x="386" y="405"/>
                    <a:pt x="395" y="377"/>
                  </a:cubicBezTo>
                  <a:cubicBezTo>
                    <a:pt x="416" y="305"/>
                    <a:pt x="410" y="232"/>
                    <a:pt x="414" y="160"/>
                  </a:cubicBezTo>
                  <a:cubicBezTo>
                    <a:pt x="421" y="144"/>
                    <a:pt x="425" y="127"/>
                    <a:pt x="421" y="110"/>
                  </a:cubicBezTo>
                  <a:cubicBezTo>
                    <a:pt x="408" y="114"/>
                    <a:pt x="424" y="133"/>
                    <a:pt x="408" y="136"/>
                  </a:cubicBezTo>
                  <a:cubicBezTo>
                    <a:pt x="402" y="111"/>
                    <a:pt x="404" y="86"/>
                    <a:pt x="408" y="61"/>
                  </a:cubicBezTo>
                  <a:cubicBezTo>
                    <a:pt x="409" y="55"/>
                    <a:pt x="410" y="49"/>
                    <a:pt x="403" y="47"/>
                  </a:cubicBezTo>
                  <a:cubicBezTo>
                    <a:pt x="396" y="45"/>
                    <a:pt x="388" y="45"/>
                    <a:pt x="385" y="53"/>
                  </a:cubicBezTo>
                  <a:cubicBezTo>
                    <a:pt x="374" y="50"/>
                    <a:pt x="370" y="41"/>
                    <a:pt x="369" y="31"/>
                  </a:cubicBezTo>
                  <a:cubicBezTo>
                    <a:pt x="373" y="14"/>
                    <a:pt x="351" y="14"/>
                    <a:pt x="348" y="0"/>
                  </a:cubicBezTo>
                  <a:cubicBezTo>
                    <a:pt x="346" y="8"/>
                    <a:pt x="344" y="16"/>
                    <a:pt x="341" y="24"/>
                  </a:cubicBezTo>
                  <a:cubicBezTo>
                    <a:pt x="332" y="38"/>
                    <a:pt x="328" y="54"/>
                    <a:pt x="325" y="70"/>
                  </a:cubicBezTo>
                  <a:cubicBezTo>
                    <a:pt x="312" y="149"/>
                    <a:pt x="300" y="229"/>
                    <a:pt x="285" y="308"/>
                  </a:cubicBezTo>
                  <a:cubicBezTo>
                    <a:pt x="279" y="341"/>
                    <a:pt x="278" y="376"/>
                    <a:pt x="264" y="407"/>
                  </a:cubicBezTo>
                  <a:cubicBezTo>
                    <a:pt x="209" y="367"/>
                    <a:pt x="207" y="297"/>
                    <a:pt x="165" y="251"/>
                  </a:cubicBezTo>
                  <a:cubicBezTo>
                    <a:pt x="144" y="228"/>
                    <a:pt x="117" y="220"/>
                    <a:pt x="89" y="222"/>
                  </a:cubicBezTo>
                  <a:cubicBezTo>
                    <a:pt x="61" y="224"/>
                    <a:pt x="57" y="252"/>
                    <a:pt x="55" y="274"/>
                  </a:cubicBezTo>
                  <a:cubicBezTo>
                    <a:pt x="45" y="363"/>
                    <a:pt x="29" y="452"/>
                    <a:pt x="7" y="539"/>
                  </a:cubicBezTo>
                  <a:cubicBezTo>
                    <a:pt x="0" y="566"/>
                    <a:pt x="2" y="595"/>
                    <a:pt x="6" y="622"/>
                  </a:cubicBezTo>
                  <a:cubicBezTo>
                    <a:pt x="14" y="673"/>
                    <a:pt x="22" y="678"/>
                    <a:pt x="70" y="6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"/>
            <p:cNvSpPr/>
            <p:nvPr userDrawn="1"/>
          </p:nvSpPr>
          <p:spPr bwMode="auto">
            <a:xfrm>
              <a:off x="3781425" y="1284286"/>
              <a:ext cx="4832350" cy="739776"/>
            </a:xfrm>
            <a:custGeom>
              <a:avLst/>
              <a:gdLst>
                <a:gd name="T0" fmla="*/ 2501 w 2575"/>
                <a:gd name="T1" fmla="*/ 20 h 394"/>
                <a:gd name="T2" fmla="*/ 2494 w 2575"/>
                <a:gd name="T3" fmla="*/ 22 h 394"/>
                <a:gd name="T4" fmla="*/ 2477 w 2575"/>
                <a:gd name="T5" fmla="*/ 22 h 394"/>
                <a:gd name="T6" fmla="*/ 2278 w 2575"/>
                <a:gd name="T7" fmla="*/ 47 h 394"/>
                <a:gd name="T8" fmla="*/ 1713 w 2575"/>
                <a:gd name="T9" fmla="*/ 111 h 394"/>
                <a:gd name="T10" fmla="*/ 1248 w 2575"/>
                <a:gd name="T11" fmla="*/ 152 h 394"/>
                <a:gd name="T12" fmla="*/ 649 w 2575"/>
                <a:gd name="T13" fmla="*/ 207 h 394"/>
                <a:gd name="T14" fmla="*/ 107 w 2575"/>
                <a:gd name="T15" fmla="*/ 272 h 394"/>
                <a:gd name="T16" fmla="*/ 20 w 2575"/>
                <a:gd name="T17" fmla="*/ 296 h 394"/>
                <a:gd name="T18" fmla="*/ 2 w 2575"/>
                <a:gd name="T19" fmla="*/ 318 h 394"/>
                <a:gd name="T20" fmla="*/ 20 w 2575"/>
                <a:gd name="T21" fmla="*/ 335 h 394"/>
                <a:gd name="T22" fmla="*/ 53 w 2575"/>
                <a:gd name="T23" fmla="*/ 352 h 394"/>
                <a:gd name="T24" fmla="*/ 122 w 2575"/>
                <a:gd name="T25" fmla="*/ 385 h 394"/>
                <a:gd name="T26" fmla="*/ 500 w 2575"/>
                <a:gd name="T27" fmla="*/ 352 h 394"/>
                <a:gd name="T28" fmla="*/ 1185 w 2575"/>
                <a:gd name="T29" fmla="*/ 267 h 394"/>
                <a:gd name="T30" fmla="*/ 1483 w 2575"/>
                <a:gd name="T31" fmla="*/ 239 h 394"/>
                <a:gd name="T32" fmla="*/ 2021 w 2575"/>
                <a:gd name="T33" fmla="*/ 171 h 394"/>
                <a:gd name="T34" fmla="*/ 2075 w 2575"/>
                <a:gd name="T35" fmla="*/ 162 h 394"/>
                <a:gd name="T36" fmla="*/ 2134 w 2575"/>
                <a:gd name="T37" fmla="*/ 157 h 394"/>
                <a:gd name="T38" fmla="*/ 2172 w 2575"/>
                <a:gd name="T39" fmla="*/ 150 h 394"/>
                <a:gd name="T40" fmla="*/ 2206 w 2575"/>
                <a:gd name="T41" fmla="*/ 149 h 394"/>
                <a:gd name="T42" fmla="*/ 2234 w 2575"/>
                <a:gd name="T43" fmla="*/ 135 h 394"/>
                <a:gd name="T44" fmla="*/ 2258 w 2575"/>
                <a:gd name="T45" fmla="*/ 128 h 394"/>
                <a:gd name="T46" fmla="*/ 2416 w 2575"/>
                <a:gd name="T47" fmla="*/ 94 h 394"/>
                <a:gd name="T48" fmla="*/ 2448 w 2575"/>
                <a:gd name="T49" fmla="*/ 72 h 394"/>
                <a:gd name="T50" fmla="*/ 2450 w 2575"/>
                <a:gd name="T51" fmla="*/ 71 h 394"/>
                <a:gd name="T52" fmla="*/ 2453 w 2575"/>
                <a:gd name="T53" fmla="*/ 71 h 394"/>
                <a:gd name="T54" fmla="*/ 2475 w 2575"/>
                <a:gd name="T55" fmla="*/ 69 h 394"/>
                <a:gd name="T56" fmla="*/ 2475 w 2575"/>
                <a:gd name="T57" fmla="*/ 63 h 394"/>
                <a:gd name="T58" fmla="*/ 2455 w 2575"/>
                <a:gd name="T59" fmla="*/ 67 h 394"/>
                <a:gd name="T60" fmla="*/ 2463 w 2575"/>
                <a:gd name="T61" fmla="*/ 49 h 394"/>
                <a:gd name="T62" fmla="*/ 2471 w 2575"/>
                <a:gd name="T63" fmla="*/ 50 h 394"/>
                <a:gd name="T64" fmla="*/ 2471 w 2575"/>
                <a:gd name="T65" fmla="*/ 50 h 394"/>
                <a:gd name="T66" fmla="*/ 2516 w 2575"/>
                <a:gd name="T67" fmla="*/ 36 h 394"/>
                <a:gd name="T68" fmla="*/ 2575 w 2575"/>
                <a:gd name="T69" fmla="*/ 15 h 394"/>
                <a:gd name="T70" fmla="*/ 2501 w 2575"/>
                <a:gd name="T71" fmla="*/ 2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75" h="394">
                  <a:moveTo>
                    <a:pt x="2501" y="20"/>
                  </a:moveTo>
                  <a:cubicBezTo>
                    <a:pt x="2499" y="21"/>
                    <a:pt x="2496" y="21"/>
                    <a:pt x="2494" y="22"/>
                  </a:cubicBezTo>
                  <a:cubicBezTo>
                    <a:pt x="2488" y="22"/>
                    <a:pt x="2483" y="22"/>
                    <a:pt x="2477" y="22"/>
                  </a:cubicBezTo>
                  <a:cubicBezTo>
                    <a:pt x="2409" y="18"/>
                    <a:pt x="2344" y="37"/>
                    <a:pt x="2278" y="47"/>
                  </a:cubicBezTo>
                  <a:cubicBezTo>
                    <a:pt x="2091" y="74"/>
                    <a:pt x="1902" y="89"/>
                    <a:pt x="1713" y="111"/>
                  </a:cubicBezTo>
                  <a:cubicBezTo>
                    <a:pt x="1559" y="128"/>
                    <a:pt x="1403" y="134"/>
                    <a:pt x="1248" y="152"/>
                  </a:cubicBezTo>
                  <a:cubicBezTo>
                    <a:pt x="1049" y="174"/>
                    <a:pt x="849" y="186"/>
                    <a:pt x="649" y="207"/>
                  </a:cubicBezTo>
                  <a:cubicBezTo>
                    <a:pt x="468" y="227"/>
                    <a:pt x="287" y="244"/>
                    <a:pt x="107" y="272"/>
                  </a:cubicBezTo>
                  <a:cubicBezTo>
                    <a:pt x="77" y="277"/>
                    <a:pt x="47" y="283"/>
                    <a:pt x="20" y="296"/>
                  </a:cubicBezTo>
                  <a:cubicBezTo>
                    <a:pt x="11" y="301"/>
                    <a:pt x="0" y="306"/>
                    <a:pt x="2" y="318"/>
                  </a:cubicBezTo>
                  <a:cubicBezTo>
                    <a:pt x="3" y="328"/>
                    <a:pt x="12" y="331"/>
                    <a:pt x="20" y="335"/>
                  </a:cubicBezTo>
                  <a:cubicBezTo>
                    <a:pt x="32" y="340"/>
                    <a:pt x="50" y="340"/>
                    <a:pt x="53" y="352"/>
                  </a:cubicBezTo>
                  <a:cubicBezTo>
                    <a:pt x="63" y="394"/>
                    <a:pt x="96" y="387"/>
                    <a:pt x="122" y="385"/>
                  </a:cubicBezTo>
                  <a:cubicBezTo>
                    <a:pt x="248" y="376"/>
                    <a:pt x="374" y="366"/>
                    <a:pt x="500" y="352"/>
                  </a:cubicBezTo>
                  <a:cubicBezTo>
                    <a:pt x="729" y="326"/>
                    <a:pt x="955" y="282"/>
                    <a:pt x="1185" y="267"/>
                  </a:cubicBezTo>
                  <a:cubicBezTo>
                    <a:pt x="1284" y="260"/>
                    <a:pt x="1384" y="251"/>
                    <a:pt x="1483" y="239"/>
                  </a:cubicBezTo>
                  <a:cubicBezTo>
                    <a:pt x="1662" y="218"/>
                    <a:pt x="1842" y="194"/>
                    <a:pt x="2021" y="171"/>
                  </a:cubicBezTo>
                  <a:cubicBezTo>
                    <a:pt x="2039" y="168"/>
                    <a:pt x="2057" y="165"/>
                    <a:pt x="2075" y="162"/>
                  </a:cubicBezTo>
                  <a:cubicBezTo>
                    <a:pt x="2095" y="166"/>
                    <a:pt x="2113" y="148"/>
                    <a:pt x="2134" y="157"/>
                  </a:cubicBezTo>
                  <a:cubicBezTo>
                    <a:pt x="2148" y="161"/>
                    <a:pt x="2162" y="160"/>
                    <a:pt x="2172" y="150"/>
                  </a:cubicBezTo>
                  <a:cubicBezTo>
                    <a:pt x="2184" y="138"/>
                    <a:pt x="2194" y="146"/>
                    <a:pt x="2206" y="149"/>
                  </a:cubicBezTo>
                  <a:cubicBezTo>
                    <a:pt x="2214" y="141"/>
                    <a:pt x="2229" y="150"/>
                    <a:pt x="2234" y="135"/>
                  </a:cubicBezTo>
                  <a:cubicBezTo>
                    <a:pt x="2241" y="129"/>
                    <a:pt x="2256" y="152"/>
                    <a:pt x="2258" y="128"/>
                  </a:cubicBezTo>
                  <a:cubicBezTo>
                    <a:pt x="2310" y="114"/>
                    <a:pt x="2362" y="98"/>
                    <a:pt x="2416" y="94"/>
                  </a:cubicBezTo>
                  <a:cubicBezTo>
                    <a:pt x="2430" y="92"/>
                    <a:pt x="2455" y="105"/>
                    <a:pt x="2448" y="72"/>
                  </a:cubicBezTo>
                  <a:cubicBezTo>
                    <a:pt x="2450" y="71"/>
                    <a:pt x="2450" y="71"/>
                    <a:pt x="2450" y="71"/>
                  </a:cubicBezTo>
                  <a:cubicBezTo>
                    <a:pt x="2453" y="71"/>
                    <a:pt x="2453" y="71"/>
                    <a:pt x="2453" y="71"/>
                  </a:cubicBezTo>
                  <a:cubicBezTo>
                    <a:pt x="2461" y="76"/>
                    <a:pt x="2469" y="77"/>
                    <a:pt x="2475" y="69"/>
                  </a:cubicBezTo>
                  <a:cubicBezTo>
                    <a:pt x="2476" y="68"/>
                    <a:pt x="2476" y="63"/>
                    <a:pt x="2475" y="63"/>
                  </a:cubicBezTo>
                  <a:cubicBezTo>
                    <a:pt x="2468" y="59"/>
                    <a:pt x="2462" y="64"/>
                    <a:pt x="2455" y="67"/>
                  </a:cubicBezTo>
                  <a:cubicBezTo>
                    <a:pt x="2446" y="56"/>
                    <a:pt x="2453" y="52"/>
                    <a:pt x="2463" y="49"/>
                  </a:cubicBezTo>
                  <a:cubicBezTo>
                    <a:pt x="2466" y="50"/>
                    <a:pt x="2468" y="50"/>
                    <a:pt x="2471" y="50"/>
                  </a:cubicBezTo>
                  <a:cubicBezTo>
                    <a:pt x="2471" y="50"/>
                    <a:pt x="2471" y="50"/>
                    <a:pt x="2471" y="50"/>
                  </a:cubicBezTo>
                  <a:cubicBezTo>
                    <a:pt x="2487" y="50"/>
                    <a:pt x="2504" y="50"/>
                    <a:pt x="2516" y="36"/>
                  </a:cubicBezTo>
                  <a:cubicBezTo>
                    <a:pt x="2538" y="36"/>
                    <a:pt x="2551" y="11"/>
                    <a:pt x="2575" y="15"/>
                  </a:cubicBezTo>
                  <a:cubicBezTo>
                    <a:pt x="2549" y="0"/>
                    <a:pt x="2525" y="12"/>
                    <a:pt x="2501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929064" y="6350"/>
              <a:ext cx="1911350" cy="1619249"/>
            </a:xfrm>
            <a:custGeom>
              <a:avLst/>
              <a:gdLst>
                <a:gd name="T0" fmla="*/ 47 w 1018"/>
                <a:gd name="T1" fmla="*/ 358 h 862"/>
                <a:gd name="T2" fmla="*/ 51 w 1018"/>
                <a:gd name="T3" fmla="*/ 449 h 862"/>
                <a:gd name="T4" fmla="*/ 70 w 1018"/>
                <a:gd name="T5" fmla="*/ 534 h 862"/>
                <a:gd name="T6" fmla="*/ 182 w 1018"/>
                <a:gd name="T7" fmla="*/ 591 h 862"/>
                <a:gd name="T8" fmla="*/ 210 w 1018"/>
                <a:gd name="T9" fmla="*/ 513 h 862"/>
                <a:gd name="T10" fmla="*/ 403 w 1018"/>
                <a:gd name="T11" fmla="*/ 371 h 862"/>
                <a:gd name="T12" fmla="*/ 332 w 1018"/>
                <a:gd name="T13" fmla="*/ 844 h 862"/>
                <a:gd name="T14" fmla="*/ 395 w 1018"/>
                <a:gd name="T15" fmla="*/ 829 h 862"/>
                <a:gd name="T16" fmla="*/ 514 w 1018"/>
                <a:gd name="T17" fmla="*/ 372 h 862"/>
                <a:gd name="T18" fmla="*/ 586 w 1018"/>
                <a:gd name="T19" fmla="*/ 338 h 862"/>
                <a:gd name="T20" fmla="*/ 588 w 1018"/>
                <a:gd name="T21" fmla="*/ 631 h 862"/>
                <a:gd name="T22" fmla="*/ 588 w 1018"/>
                <a:gd name="T23" fmla="*/ 631 h 862"/>
                <a:gd name="T24" fmla="*/ 609 w 1018"/>
                <a:gd name="T25" fmla="*/ 631 h 862"/>
                <a:gd name="T26" fmla="*/ 609 w 1018"/>
                <a:gd name="T27" fmla="*/ 631 h 862"/>
                <a:gd name="T28" fmla="*/ 692 w 1018"/>
                <a:gd name="T29" fmla="*/ 481 h 862"/>
                <a:gd name="T30" fmla="*/ 843 w 1018"/>
                <a:gd name="T31" fmla="*/ 477 h 862"/>
                <a:gd name="T32" fmla="*/ 978 w 1018"/>
                <a:gd name="T33" fmla="*/ 679 h 862"/>
                <a:gd name="T34" fmla="*/ 996 w 1018"/>
                <a:gd name="T35" fmla="*/ 573 h 862"/>
                <a:gd name="T36" fmla="*/ 946 w 1018"/>
                <a:gd name="T37" fmla="*/ 385 h 862"/>
                <a:gd name="T38" fmla="*/ 907 w 1018"/>
                <a:gd name="T39" fmla="*/ 334 h 862"/>
                <a:gd name="T40" fmla="*/ 753 w 1018"/>
                <a:gd name="T41" fmla="*/ 48 h 862"/>
                <a:gd name="T42" fmla="*/ 666 w 1018"/>
                <a:gd name="T43" fmla="*/ 83 h 862"/>
                <a:gd name="T44" fmla="*/ 673 w 1018"/>
                <a:gd name="T45" fmla="*/ 161 h 862"/>
                <a:gd name="T46" fmla="*/ 582 w 1018"/>
                <a:gd name="T47" fmla="*/ 89 h 862"/>
                <a:gd name="T48" fmla="*/ 486 w 1018"/>
                <a:gd name="T49" fmla="*/ 48 h 862"/>
                <a:gd name="T50" fmla="*/ 426 w 1018"/>
                <a:gd name="T51" fmla="*/ 250 h 862"/>
                <a:gd name="T52" fmla="*/ 276 w 1018"/>
                <a:gd name="T53" fmla="*/ 318 h 862"/>
                <a:gd name="T54" fmla="*/ 281 w 1018"/>
                <a:gd name="T55" fmla="*/ 191 h 862"/>
                <a:gd name="T56" fmla="*/ 279 w 1018"/>
                <a:gd name="T57" fmla="*/ 76 h 862"/>
                <a:gd name="T58" fmla="*/ 171 w 1018"/>
                <a:gd name="T59" fmla="*/ 100 h 862"/>
                <a:gd name="T60" fmla="*/ 59 w 1018"/>
                <a:gd name="T61" fmla="*/ 358 h 862"/>
                <a:gd name="T62" fmla="*/ 725 w 1018"/>
                <a:gd name="T63" fmla="*/ 232 h 862"/>
                <a:gd name="T64" fmla="*/ 779 w 1018"/>
                <a:gd name="T65" fmla="*/ 382 h 862"/>
                <a:gd name="T66" fmla="*/ 697 w 1018"/>
                <a:gd name="T67" fmla="*/ 28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18" h="862">
                  <a:moveTo>
                    <a:pt x="59" y="358"/>
                  </a:moveTo>
                  <a:cubicBezTo>
                    <a:pt x="55" y="358"/>
                    <a:pt x="51" y="357"/>
                    <a:pt x="47" y="358"/>
                  </a:cubicBezTo>
                  <a:cubicBezTo>
                    <a:pt x="29" y="362"/>
                    <a:pt x="8" y="362"/>
                    <a:pt x="2" y="386"/>
                  </a:cubicBezTo>
                  <a:cubicBezTo>
                    <a:pt x="0" y="398"/>
                    <a:pt x="40" y="448"/>
                    <a:pt x="51" y="449"/>
                  </a:cubicBezTo>
                  <a:cubicBezTo>
                    <a:pt x="97" y="456"/>
                    <a:pt x="97" y="456"/>
                    <a:pt x="79" y="502"/>
                  </a:cubicBezTo>
                  <a:cubicBezTo>
                    <a:pt x="75" y="512"/>
                    <a:pt x="70" y="523"/>
                    <a:pt x="70" y="534"/>
                  </a:cubicBezTo>
                  <a:cubicBezTo>
                    <a:pt x="69" y="550"/>
                    <a:pt x="60" y="573"/>
                    <a:pt x="83" y="580"/>
                  </a:cubicBezTo>
                  <a:cubicBezTo>
                    <a:pt x="115" y="590"/>
                    <a:pt x="149" y="598"/>
                    <a:pt x="182" y="591"/>
                  </a:cubicBezTo>
                  <a:cubicBezTo>
                    <a:pt x="196" y="589"/>
                    <a:pt x="208" y="578"/>
                    <a:pt x="208" y="559"/>
                  </a:cubicBezTo>
                  <a:cubicBezTo>
                    <a:pt x="208" y="544"/>
                    <a:pt x="209" y="528"/>
                    <a:pt x="210" y="513"/>
                  </a:cubicBezTo>
                  <a:cubicBezTo>
                    <a:pt x="211" y="482"/>
                    <a:pt x="210" y="443"/>
                    <a:pt x="238" y="427"/>
                  </a:cubicBezTo>
                  <a:cubicBezTo>
                    <a:pt x="286" y="398"/>
                    <a:pt x="343" y="388"/>
                    <a:pt x="403" y="371"/>
                  </a:cubicBezTo>
                  <a:cubicBezTo>
                    <a:pt x="386" y="444"/>
                    <a:pt x="369" y="509"/>
                    <a:pt x="354" y="576"/>
                  </a:cubicBezTo>
                  <a:cubicBezTo>
                    <a:pt x="333" y="664"/>
                    <a:pt x="320" y="753"/>
                    <a:pt x="332" y="844"/>
                  </a:cubicBezTo>
                  <a:cubicBezTo>
                    <a:pt x="334" y="862"/>
                    <a:pt x="350" y="858"/>
                    <a:pt x="351" y="858"/>
                  </a:cubicBezTo>
                  <a:cubicBezTo>
                    <a:pt x="365" y="846"/>
                    <a:pt x="386" y="841"/>
                    <a:pt x="395" y="829"/>
                  </a:cubicBezTo>
                  <a:cubicBezTo>
                    <a:pt x="410" y="808"/>
                    <a:pt x="418" y="781"/>
                    <a:pt x="426" y="756"/>
                  </a:cubicBezTo>
                  <a:cubicBezTo>
                    <a:pt x="463" y="630"/>
                    <a:pt x="490" y="501"/>
                    <a:pt x="514" y="372"/>
                  </a:cubicBezTo>
                  <a:cubicBezTo>
                    <a:pt x="524" y="323"/>
                    <a:pt x="547" y="297"/>
                    <a:pt x="593" y="285"/>
                  </a:cubicBezTo>
                  <a:cubicBezTo>
                    <a:pt x="596" y="304"/>
                    <a:pt x="591" y="322"/>
                    <a:pt x="586" y="338"/>
                  </a:cubicBezTo>
                  <a:cubicBezTo>
                    <a:pt x="566" y="401"/>
                    <a:pt x="553" y="465"/>
                    <a:pt x="558" y="530"/>
                  </a:cubicBezTo>
                  <a:cubicBezTo>
                    <a:pt x="560" y="563"/>
                    <a:pt x="546" y="607"/>
                    <a:pt x="588" y="631"/>
                  </a:cubicBezTo>
                  <a:cubicBezTo>
                    <a:pt x="588" y="631"/>
                    <a:pt x="588" y="631"/>
                    <a:pt x="588" y="631"/>
                  </a:cubicBezTo>
                  <a:cubicBezTo>
                    <a:pt x="588" y="631"/>
                    <a:pt x="588" y="631"/>
                    <a:pt x="588" y="631"/>
                  </a:cubicBezTo>
                  <a:cubicBezTo>
                    <a:pt x="591" y="641"/>
                    <a:pt x="594" y="650"/>
                    <a:pt x="598" y="661"/>
                  </a:cubicBezTo>
                  <a:cubicBezTo>
                    <a:pt x="607" y="651"/>
                    <a:pt x="609" y="642"/>
                    <a:pt x="609" y="631"/>
                  </a:cubicBezTo>
                  <a:cubicBezTo>
                    <a:pt x="607" y="629"/>
                    <a:pt x="604" y="627"/>
                    <a:pt x="602" y="626"/>
                  </a:cubicBezTo>
                  <a:cubicBezTo>
                    <a:pt x="604" y="625"/>
                    <a:pt x="607" y="626"/>
                    <a:pt x="609" y="631"/>
                  </a:cubicBezTo>
                  <a:cubicBezTo>
                    <a:pt x="624" y="577"/>
                    <a:pt x="623" y="519"/>
                    <a:pt x="642" y="463"/>
                  </a:cubicBezTo>
                  <a:cubicBezTo>
                    <a:pt x="658" y="474"/>
                    <a:pt x="674" y="479"/>
                    <a:pt x="692" y="481"/>
                  </a:cubicBezTo>
                  <a:cubicBezTo>
                    <a:pt x="733" y="487"/>
                    <a:pt x="770" y="466"/>
                    <a:pt x="810" y="461"/>
                  </a:cubicBezTo>
                  <a:cubicBezTo>
                    <a:pt x="830" y="459"/>
                    <a:pt x="836" y="462"/>
                    <a:pt x="843" y="477"/>
                  </a:cubicBezTo>
                  <a:cubicBezTo>
                    <a:pt x="865" y="521"/>
                    <a:pt x="881" y="567"/>
                    <a:pt x="890" y="617"/>
                  </a:cubicBezTo>
                  <a:cubicBezTo>
                    <a:pt x="902" y="691"/>
                    <a:pt x="905" y="690"/>
                    <a:pt x="978" y="679"/>
                  </a:cubicBezTo>
                  <a:cubicBezTo>
                    <a:pt x="1013" y="674"/>
                    <a:pt x="1018" y="655"/>
                    <a:pt x="1013" y="627"/>
                  </a:cubicBezTo>
                  <a:cubicBezTo>
                    <a:pt x="1010" y="609"/>
                    <a:pt x="1005" y="590"/>
                    <a:pt x="996" y="573"/>
                  </a:cubicBezTo>
                  <a:cubicBezTo>
                    <a:pt x="971" y="523"/>
                    <a:pt x="959" y="469"/>
                    <a:pt x="943" y="416"/>
                  </a:cubicBezTo>
                  <a:cubicBezTo>
                    <a:pt x="939" y="404"/>
                    <a:pt x="941" y="394"/>
                    <a:pt x="946" y="385"/>
                  </a:cubicBezTo>
                  <a:cubicBezTo>
                    <a:pt x="958" y="363"/>
                    <a:pt x="952" y="345"/>
                    <a:pt x="929" y="342"/>
                  </a:cubicBezTo>
                  <a:cubicBezTo>
                    <a:pt x="920" y="341"/>
                    <a:pt x="913" y="345"/>
                    <a:pt x="907" y="334"/>
                  </a:cubicBezTo>
                  <a:cubicBezTo>
                    <a:pt x="880" y="282"/>
                    <a:pt x="848" y="233"/>
                    <a:pt x="825" y="180"/>
                  </a:cubicBezTo>
                  <a:cubicBezTo>
                    <a:pt x="805" y="134"/>
                    <a:pt x="781" y="90"/>
                    <a:pt x="753" y="48"/>
                  </a:cubicBezTo>
                  <a:cubicBezTo>
                    <a:pt x="749" y="41"/>
                    <a:pt x="743" y="28"/>
                    <a:pt x="735" y="32"/>
                  </a:cubicBezTo>
                  <a:cubicBezTo>
                    <a:pt x="710" y="45"/>
                    <a:pt x="684" y="60"/>
                    <a:pt x="666" y="83"/>
                  </a:cubicBezTo>
                  <a:cubicBezTo>
                    <a:pt x="653" y="100"/>
                    <a:pt x="673" y="112"/>
                    <a:pt x="676" y="127"/>
                  </a:cubicBezTo>
                  <a:cubicBezTo>
                    <a:pt x="678" y="139"/>
                    <a:pt x="696" y="150"/>
                    <a:pt x="673" y="161"/>
                  </a:cubicBezTo>
                  <a:cubicBezTo>
                    <a:pt x="636" y="178"/>
                    <a:pt x="601" y="201"/>
                    <a:pt x="557" y="213"/>
                  </a:cubicBezTo>
                  <a:cubicBezTo>
                    <a:pt x="566" y="170"/>
                    <a:pt x="573" y="129"/>
                    <a:pt x="582" y="89"/>
                  </a:cubicBezTo>
                  <a:cubicBezTo>
                    <a:pt x="592" y="45"/>
                    <a:pt x="584" y="29"/>
                    <a:pt x="539" y="12"/>
                  </a:cubicBezTo>
                  <a:cubicBezTo>
                    <a:pt x="506" y="0"/>
                    <a:pt x="499" y="30"/>
                    <a:pt x="486" y="48"/>
                  </a:cubicBezTo>
                  <a:cubicBezTo>
                    <a:pt x="474" y="64"/>
                    <a:pt x="466" y="83"/>
                    <a:pt x="462" y="103"/>
                  </a:cubicBezTo>
                  <a:cubicBezTo>
                    <a:pt x="450" y="152"/>
                    <a:pt x="438" y="201"/>
                    <a:pt x="426" y="250"/>
                  </a:cubicBezTo>
                  <a:cubicBezTo>
                    <a:pt x="423" y="263"/>
                    <a:pt x="421" y="275"/>
                    <a:pt x="406" y="280"/>
                  </a:cubicBezTo>
                  <a:cubicBezTo>
                    <a:pt x="363" y="292"/>
                    <a:pt x="319" y="305"/>
                    <a:pt x="276" y="318"/>
                  </a:cubicBezTo>
                  <a:cubicBezTo>
                    <a:pt x="255" y="324"/>
                    <a:pt x="252" y="314"/>
                    <a:pt x="255" y="297"/>
                  </a:cubicBezTo>
                  <a:cubicBezTo>
                    <a:pt x="261" y="261"/>
                    <a:pt x="266" y="225"/>
                    <a:pt x="281" y="191"/>
                  </a:cubicBezTo>
                  <a:cubicBezTo>
                    <a:pt x="294" y="161"/>
                    <a:pt x="298" y="130"/>
                    <a:pt x="300" y="99"/>
                  </a:cubicBezTo>
                  <a:cubicBezTo>
                    <a:pt x="301" y="83"/>
                    <a:pt x="297" y="76"/>
                    <a:pt x="279" y="76"/>
                  </a:cubicBezTo>
                  <a:cubicBezTo>
                    <a:pt x="261" y="75"/>
                    <a:pt x="242" y="71"/>
                    <a:pt x="224" y="66"/>
                  </a:cubicBezTo>
                  <a:cubicBezTo>
                    <a:pt x="192" y="57"/>
                    <a:pt x="183" y="72"/>
                    <a:pt x="171" y="100"/>
                  </a:cubicBezTo>
                  <a:cubicBezTo>
                    <a:pt x="143" y="164"/>
                    <a:pt x="145" y="233"/>
                    <a:pt x="126" y="298"/>
                  </a:cubicBezTo>
                  <a:cubicBezTo>
                    <a:pt x="114" y="341"/>
                    <a:pt x="97" y="356"/>
                    <a:pt x="59" y="358"/>
                  </a:cubicBezTo>
                  <a:close/>
                  <a:moveTo>
                    <a:pt x="697" y="282"/>
                  </a:moveTo>
                  <a:cubicBezTo>
                    <a:pt x="703" y="265"/>
                    <a:pt x="715" y="249"/>
                    <a:pt x="725" y="232"/>
                  </a:cubicBezTo>
                  <a:cubicBezTo>
                    <a:pt x="757" y="273"/>
                    <a:pt x="777" y="314"/>
                    <a:pt x="794" y="358"/>
                  </a:cubicBezTo>
                  <a:cubicBezTo>
                    <a:pt x="802" y="378"/>
                    <a:pt x="797" y="383"/>
                    <a:pt x="779" y="382"/>
                  </a:cubicBezTo>
                  <a:cubicBezTo>
                    <a:pt x="774" y="382"/>
                    <a:pt x="769" y="383"/>
                    <a:pt x="764" y="383"/>
                  </a:cubicBezTo>
                  <a:cubicBezTo>
                    <a:pt x="618" y="393"/>
                    <a:pt x="664" y="384"/>
                    <a:pt x="697" y="2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 noEditPoints="1"/>
            </p:cNvSpPr>
            <p:nvPr userDrawn="1"/>
          </p:nvSpPr>
          <p:spPr bwMode="auto">
            <a:xfrm>
              <a:off x="6592888" y="-477838"/>
              <a:ext cx="1638301" cy="1947863"/>
            </a:xfrm>
            <a:custGeom>
              <a:avLst/>
              <a:gdLst>
                <a:gd name="T0" fmla="*/ 14 w 873"/>
                <a:gd name="T1" fmla="*/ 1009 h 1036"/>
                <a:gd name="T2" fmla="*/ 20 w 873"/>
                <a:gd name="T3" fmla="*/ 1026 h 1036"/>
                <a:gd name="T4" fmla="*/ 44 w 873"/>
                <a:gd name="T5" fmla="*/ 1024 h 1036"/>
                <a:gd name="T6" fmla="*/ 118 w 873"/>
                <a:gd name="T7" fmla="*/ 878 h 1036"/>
                <a:gd name="T8" fmla="*/ 151 w 873"/>
                <a:gd name="T9" fmla="*/ 746 h 1036"/>
                <a:gd name="T10" fmla="*/ 167 w 873"/>
                <a:gd name="T11" fmla="*/ 764 h 1036"/>
                <a:gd name="T12" fmla="*/ 280 w 873"/>
                <a:gd name="T13" fmla="*/ 911 h 1036"/>
                <a:gd name="T14" fmla="*/ 435 w 873"/>
                <a:gd name="T15" fmla="*/ 964 h 1036"/>
                <a:gd name="T16" fmla="*/ 466 w 873"/>
                <a:gd name="T17" fmla="*/ 913 h 1036"/>
                <a:gd name="T18" fmla="*/ 696 w 873"/>
                <a:gd name="T19" fmla="*/ 846 h 1036"/>
                <a:gd name="T20" fmla="*/ 762 w 873"/>
                <a:gd name="T21" fmla="*/ 639 h 1036"/>
                <a:gd name="T22" fmla="*/ 639 w 873"/>
                <a:gd name="T23" fmla="*/ 496 h 1036"/>
                <a:gd name="T24" fmla="*/ 650 w 873"/>
                <a:gd name="T25" fmla="*/ 490 h 1036"/>
                <a:gd name="T26" fmla="*/ 676 w 873"/>
                <a:gd name="T27" fmla="*/ 443 h 1036"/>
                <a:gd name="T28" fmla="*/ 650 w 873"/>
                <a:gd name="T29" fmla="*/ 416 h 1036"/>
                <a:gd name="T30" fmla="*/ 650 w 873"/>
                <a:gd name="T31" fmla="*/ 401 h 1036"/>
                <a:gd name="T32" fmla="*/ 766 w 873"/>
                <a:gd name="T33" fmla="*/ 311 h 1036"/>
                <a:gd name="T34" fmla="*/ 837 w 873"/>
                <a:gd name="T35" fmla="*/ 325 h 1036"/>
                <a:gd name="T36" fmla="*/ 837 w 873"/>
                <a:gd name="T37" fmla="*/ 325 h 1036"/>
                <a:gd name="T38" fmla="*/ 863 w 873"/>
                <a:gd name="T39" fmla="*/ 362 h 1036"/>
                <a:gd name="T40" fmla="*/ 858 w 873"/>
                <a:gd name="T41" fmla="*/ 317 h 1036"/>
                <a:gd name="T42" fmla="*/ 861 w 873"/>
                <a:gd name="T43" fmla="*/ 281 h 1036"/>
                <a:gd name="T44" fmla="*/ 677 w 873"/>
                <a:gd name="T45" fmla="*/ 218 h 1036"/>
                <a:gd name="T46" fmla="*/ 613 w 873"/>
                <a:gd name="T47" fmla="*/ 265 h 1036"/>
                <a:gd name="T48" fmla="*/ 474 w 873"/>
                <a:gd name="T49" fmla="*/ 462 h 1036"/>
                <a:gd name="T50" fmla="*/ 446 w 873"/>
                <a:gd name="T51" fmla="*/ 482 h 1036"/>
                <a:gd name="T52" fmla="*/ 227 w 873"/>
                <a:gd name="T53" fmla="*/ 529 h 1036"/>
                <a:gd name="T54" fmla="*/ 204 w 873"/>
                <a:gd name="T55" fmla="*/ 507 h 1036"/>
                <a:gd name="T56" fmla="*/ 256 w 873"/>
                <a:gd name="T57" fmla="*/ 298 h 1036"/>
                <a:gd name="T58" fmla="*/ 306 w 873"/>
                <a:gd name="T59" fmla="*/ 72 h 1036"/>
                <a:gd name="T60" fmla="*/ 256 w 873"/>
                <a:gd name="T61" fmla="*/ 12 h 1036"/>
                <a:gd name="T62" fmla="*/ 217 w 873"/>
                <a:gd name="T63" fmla="*/ 37 h 1036"/>
                <a:gd name="T64" fmla="*/ 173 w 873"/>
                <a:gd name="T65" fmla="*/ 140 h 1036"/>
                <a:gd name="T66" fmla="*/ 88 w 873"/>
                <a:gd name="T67" fmla="*/ 513 h 1036"/>
                <a:gd name="T68" fmla="*/ 57 w 873"/>
                <a:gd name="T69" fmla="*/ 633 h 1036"/>
                <a:gd name="T70" fmla="*/ 14 w 873"/>
                <a:gd name="T71" fmla="*/ 1009 h 1036"/>
                <a:gd name="T72" fmla="*/ 431 w 873"/>
                <a:gd name="T73" fmla="*/ 585 h 1036"/>
                <a:gd name="T74" fmla="*/ 442 w 873"/>
                <a:gd name="T75" fmla="*/ 583 h 1036"/>
                <a:gd name="T76" fmla="*/ 566 w 873"/>
                <a:gd name="T77" fmla="*/ 617 h 1036"/>
                <a:gd name="T78" fmla="*/ 617 w 873"/>
                <a:gd name="T79" fmla="*/ 656 h 1036"/>
                <a:gd name="T80" fmla="*/ 629 w 873"/>
                <a:gd name="T81" fmla="*/ 754 h 1036"/>
                <a:gd name="T82" fmla="*/ 521 w 873"/>
                <a:gd name="T83" fmla="*/ 826 h 1036"/>
                <a:gd name="T84" fmla="*/ 469 w 873"/>
                <a:gd name="T85" fmla="*/ 873 h 1036"/>
                <a:gd name="T86" fmla="*/ 456 w 873"/>
                <a:gd name="T87" fmla="*/ 875 h 1036"/>
                <a:gd name="T88" fmla="*/ 440 w 873"/>
                <a:gd name="T89" fmla="*/ 881 h 1036"/>
                <a:gd name="T90" fmla="*/ 440 w 873"/>
                <a:gd name="T91" fmla="*/ 881 h 1036"/>
                <a:gd name="T92" fmla="*/ 440 w 873"/>
                <a:gd name="T93" fmla="*/ 881 h 1036"/>
                <a:gd name="T94" fmla="*/ 370 w 873"/>
                <a:gd name="T95" fmla="*/ 820 h 1036"/>
                <a:gd name="T96" fmla="*/ 313 w 873"/>
                <a:gd name="T97" fmla="*/ 762 h 1036"/>
                <a:gd name="T98" fmla="*/ 205 w 873"/>
                <a:gd name="T99" fmla="*/ 650 h 1036"/>
                <a:gd name="T100" fmla="*/ 431 w 873"/>
                <a:gd name="T101" fmla="*/ 58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3" h="1036">
                  <a:moveTo>
                    <a:pt x="14" y="1009"/>
                  </a:moveTo>
                  <a:cubicBezTo>
                    <a:pt x="14" y="1015"/>
                    <a:pt x="9" y="1032"/>
                    <a:pt x="20" y="1026"/>
                  </a:cubicBezTo>
                  <a:cubicBezTo>
                    <a:pt x="29" y="1021"/>
                    <a:pt x="33" y="1036"/>
                    <a:pt x="44" y="1024"/>
                  </a:cubicBezTo>
                  <a:cubicBezTo>
                    <a:pt x="83" y="982"/>
                    <a:pt x="105" y="933"/>
                    <a:pt x="118" y="878"/>
                  </a:cubicBezTo>
                  <a:cubicBezTo>
                    <a:pt x="129" y="836"/>
                    <a:pt x="139" y="793"/>
                    <a:pt x="151" y="746"/>
                  </a:cubicBezTo>
                  <a:cubicBezTo>
                    <a:pt x="159" y="755"/>
                    <a:pt x="164" y="759"/>
                    <a:pt x="167" y="764"/>
                  </a:cubicBezTo>
                  <a:cubicBezTo>
                    <a:pt x="205" y="813"/>
                    <a:pt x="243" y="862"/>
                    <a:pt x="280" y="911"/>
                  </a:cubicBezTo>
                  <a:cubicBezTo>
                    <a:pt x="320" y="964"/>
                    <a:pt x="374" y="978"/>
                    <a:pt x="435" y="964"/>
                  </a:cubicBezTo>
                  <a:cubicBezTo>
                    <a:pt x="460" y="959"/>
                    <a:pt x="488" y="949"/>
                    <a:pt x="466" y="913"/>
                  </a:cubicBezTo>
                  <a:cubicBezTo>
                    <a:pt x="550" y="909"/>
                    <a:pt x="628" y="898"/>
                    <a:pt x="696" y="846"/>
                  </a:cubicBezTo>
                  <a:cubicBezTo>
                    <a:pt x="763" y="796"/>
                    <a:pt x="789" y="719"/>
                    <a:pt x="762" y="639"/>
                  </a:cubicBezTo>
                  <a:cubicBezTo>
                    <a:pt x="741" y="574"/>
                    <a:pt x="691" y="535"/>
                    <a:pt x="639" y="496"/>
                  </a:cubicBezTo>
                  <a:cubicBezTo>
                    <a:pt x="644" y="494"/>
                    <a:pt x="647" y="492"/>
                    <a:pt x="650" y="490"/>
                  </a:cubicBezTo>
                  <a:cubicBezTo>
                    <a:pt x="665" y="478"/>
                    <a:pt x="673" y="460"/>
                    <a:pt x="676" y="443"/>
                  </a:cubicBezTo>
                  <a:cubicBezTo>
                    <a:pt x="679" y="429"/>
                    <a:pt x="671" y="415"/>
                    <a:pt x="650" y="416"/>
                  </a:cubicBezTo>
                  <a:cubicBezTo>
                    <a:pt x="643" y="416"/>
                    <a:pt x="646" y="404"/>
                    <a:pt x="650" y="401"/>
                  </a:cubicBezTo>
                  <a:cubicBezTo>
                    <a:pt x="689" y="371"/>
                    <a:pt x="702" y="310"/>
                    <a:pt x="766" y="311"/>
                  </a:cubicBezTo>
                  <a:cubicBezTo>
                    <a:pt x="791" y="312"/>
                    <a:pt x="813" y="322"/>
                    <a:pt x="837" y="325"/>
                  </a:cubicBezTo>
                  <a:cubicBezTo>
                    <a:pt x="837" y="325"/>
                    <a:pt x="837" y="325"/>
                    <a:pt x="837" y="325"/>
                  </a:cubicBezTo>
                  <a:cubicBezTo>
                    <a:pt x="840" y="341"/>
                    <a:pt x="860" y="345"/>
                    <a:pt x="863" y="362"/>
                  </a:cubicBezTo>
                  <a:cubicBezTo>
                    <a:pt x="870" y="345"/>
                    <a:pt x="868" y="331"/>
                    <a:pt x="858" y="317"/>
                  </a:cubicBezTo>
                  <a:cubicBezTo>
                    <a:pt x="873" y="306"/>
                    <a:pt x="868" y="294"/>
                    <a:pt x="861" y="281"/>
                  </a:cubicBezTo>
                  <a:cubicBezTo>
                    <a:pt x="835" y="230"/>
                    <a:pt x="755" y="177"/>
                    <a:pt x="677" y="218"/>
                  </a:cubicBezTo>
                  <a:cubicBezTo>
                    <a:pt x="653" y="231"/>
                    <a:pt x="632" y="246"/>
                    <a:pt x="613" y="265"/>
                  </a:cubicBezTo>
                  <a:cubicBezTo>
                    <a:pt x="555" y="322"/>
                    <a:pt x="490" y="375"/>
                    <a:pt x="474" y="462"/>
                  </a:cubicBezTo>
                  <a:cubicBezTo>
                    <a:pt x="470" y="480"/>
                    <a:pt x="457" y="478"/>
                    <a:pt x="446" y="482"/>
                  </a:cubicBezTo>
                  <a:cubicBezTo>
                    <a:pt x="374" y="504"/>
                    <a:pt x="301" y="514"/>
                    <a:pt x="227" y="529"/>
                  </a:cubicBezTo>
                  <a:cubicBezTo>
                    <a:pt x="205" y="533"/>
                    <a:pt x="200" y="526"/>
                    <a:pt x="204" y="507"/>
                  </a:cubicBezTo>
                  <a:cubicBezTo>
                    <a:pt x="221" y="437"/>
                    <a:pt x="236" y="367"/>
                    <a:pt x="256" y="298"/>
                  </a:cubicBezTo>
                  <a:cubicBezTo>
                    <a:pt x="277" y="223"/>
                    <a:pt x="288" y="147"/>
                    <a:pt x="306" y="72"/>
                  </a:cubicBezTo>
                  <a:cubicBezTo>
                    <a:pt x="315" y="32"/>
                    <a:pt x="281" y="24"/>
                    <a:pt x="256" y="12"/>
                  </a:cubicBezTo>
                  <a:cubicBezTo>
                    <a:pt x="233" y="0"/>
                    <a:pt x="226" y="24"/>
                    <a:pt x="217" y="37"/>
                  </a:cubicBezTo>
                  <a:cubicBezTo>
                    <a:pt x="194" y="68"/>
                    <a:pt x="181" y="103"/>
                    <a:pt x="173" y="140"/>
                  </a:cubicBezTo>
                  <a:cubicBezTo>
                    <a:pt x="145" y="265"/>
                    <a:pt x="120" y="390"/>
                    <a:pt x="88" y="513"/>
                  </a:cubicBezTo>
                  <a:cubicBezTo>
                    <a:pt x="77" y="553"/>
                    <a:pt x="64" y="591"/>
                    <a:pt x="57" y="633"/>
                  </a:cubicBezTo>
                  <a:cubicBezTo>
                    <a:pt x="35" y="758"/>
                    <a:pt x="0" y="881"/>
                    <a:pt x="14" y="1009"/>
                  </a:cubicBezTo>
                  <a:close/>
                  <a:moveTo>
                    <a:pt x="431" y="585"/>
                  </a:moveTo>
                  <a:cubicBezTo>
                    <a:pt x="435" y="585"/>
                    <a:pt x="439" y="585"/>
                    <a:pt x="442" y="583"/>
                  </a:cubicBezTo>
                  <a:cubicBezTo>
                    <a:pt x="498" y="542"/>
                    <a:pt x="531" y="579"/>
                    <a:pt x="566" y="617"/>
                  </a:cubicBezTo>
                  <a:cubicBezTo>
                    <a:pt x="580" y="633"/>
                    <a:pt x="598" y="647"/>
                    <a:pt x="617" y="656"/>
                  </a:cubicBezTo>
                  <a:cubicBezTo>
                    <a:pt x="666" y="679"/>
                    <a:pt x="659" y="719"/>
                    <a:pt x="629" y="754"/>
                  </a:cubicBezTo>
                  <a:cubicBezTo>
                    <a:pt x="601" y="788"/>
                    <a:pt x="559" y="807"/>
                    <a:pt x="521" y="826"/>
                  </a:cubicBezTo>
                  <a:cubicBezTo>
                    <a:pt x="497" y="838"/>
                    <a:pt x="475" y="843"/>
                    <a:pt x="469" y="873"/>
                  </a:cubicBezTo>
                  <a:cubicBezTo>
                    <a:pt x="469" y="874"/>
                    <a:pt x="461" y="874"/>
                    <a:pt x="456" y="875"/>
                  </a:cubicBezTo>
                  <a:cubicBezTo>
                    <a:pt x="451" y="877"/>
                    <a:pt x="445" y="879"/>
                    <a:pt x="440" y="881"/>
                  </a:cubicBezTo>
                  <a:cubicBezTo>
                    <a:pt x="440" y="881"/>
                    <a:pt x="440" y="881"/>
                    <a:pt x="440" y="881"/>
                  </a:cubicBezTo>
                  <a:cubicBezTo>
                    <a:pt x="440" y="881"/>
                    <a:pt x="440" y="881"/>
                    <a:pt x="440" y="881"/>
                  </a:cubicBezTo>
                  <a:cubicBezTo>
                    <a:pt x="428" y="848"/>
                    <a:pt x="393" y="841"/>
                    <a:pt x="370" y="820"/>
                  </a:cubicBezTo>
                  <a:cubicBezTo>
                    <a:pt x="350" y="802"/>
                    <a:pt x="331" y="783"/>
                    <a:pt x="313" y="762"/>
                  </a:cubicBezTo>
                  <a:cubicBezTo>
                    <a:pt x="280" y="723"/>
                    <a:pt x="241" y="688"/>
                    <a:pt x="205" y="650"/>
                  </a:cubicBezTo>
                  <a:cubicBezTo>
                    <a:pt x="278" y="625"/>
                    <a:pt x="353" y="599"/>
                    <a:pt x="431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15" y="416148"/>
            <a:ext cx="2408369" cy="2806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628" y="0"/>
            <a:ext cx="12189372" cy="6858000"/>
          </a:xfrm>
          <a:prstGeom prst="rect">
            <a:avLst/>
          </a:prstGeom>
        </p:spPr>
      </p:pic>
      <p:sp>
        <p:nvSpPr>
          <p:cNvPr id="3" name="object 5"/>
          <p:cNvSpPr/>
          <p:nvPr userDrawn="1"/>
        </p:nvSpPr>
        <p:spPr>
          <a:xfrm>
            <a:off x="0" y="614044"/>
            <a:ext cx="12191365" cy="6113145"/>
          </a:xfrm>
          <a:custGeom>
            <a:avLst/>
            <a:gdLst/>
            <a:ahLst/>
            <a:cxnLst/>
            <a:rect l="l" t="t" r="r" b="b"/>
            <a:pathLst>
              <a:path w="11370945" h="6003290">
                <a:moveTo>
                  <a:pt x="11370729" y="0"/>
                </a:moveTo>
                <a:lnTo>
                  <a:pt x="0" y="0"/>
                </a:lnTo>
                <a:lnTo>
                  <a:pt x="0" y="6002870"/>
                </a:lnTo>
                <a:lnTo>
                  <a:pt x="11370729" y="6002870"/>
                </a:lnTo>
                <a:lnTo>
                  <a:pt x="113707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图片 3" descr="文本&#10;&#10;AI 生成的内容可能不正确。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9" t="45947" r="17238" b="42188"/>
          <a:stretch>
            <a:fillRect/>
          </a:stretch>
        </p:blipFill>
        <p:spPr>
          <a:xfrm>
            <a:off x="7162800" y="0"/>
            <a:ext cx="5181600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92012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7231" y="138955"/>
            <a:ext cx="325691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64994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  <p:sp>
        <p:nvSpPr>
          <p:cNvPr id="8" name="object 3"/>
          <p:cNvSpPr/>
          <p:nvPr userDrawn="1"/>
        </p:nvSpPr>
        <p:spPr>
          <a:xfrm>
            <a:off x="0" y="644525"/>
            <a:ext cx="12192000" cy="6003290"/>
          </a:xfrm>
          <a:custGeom>
            <a:avLst/>
            <a:gdLst/>
            <a:ahLst/>
            <a:cxnLst/>
            <a:rect l="l" t="t" r="r" b="b"/>
            <a:pathLst>
              <a:path w="12192000" h="6003290">
                <a:moveTo>
                  <a:pt x="12191987" y="0"/>
                </a:moveTo>
                <a:lnTo>
                  <a:pt x="0" y="0"/>
                </a:lnTo>
                <a:lnTo>
                  <a:pt x="0" y="6002870"/>
                </a:lnTo>
                <a:lnTo>
                  <a:pt x="12191987" y="6002870"/>
                </a:lnTo>
                <a:lnTo>
                  <a:pt x="121919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97646"/>
            <a:ext cx="2408369" cy="2806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jpeg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3" Type="http://schemas.openxmlformats.org/officeDocument/2006/relationships/notesSlide" Target="../notesSlides/notesSlide3.xml"/><Relationship Id="rId22" Type="http://schemas.openxmlformats.org/officeDocument/2006/relationships/slideLayout" Target="../slideLayouts/slideLayout2.xml"/><Relationship Id="rId21" Type="http://schemas.openxmlformats.org/officeDocument/2006/relationships/image" Target="../media/image46.png"/><Relationship Id="rId20" Type="http://schemas.openxmlformats.org/officeDocument/2006/relationships/image" Target="../media/image45.png"/><Relationship Id="rId2" Type="http://schemas.openxmlformats.org/officeDocument/2006/relationships/image" Target="../media/image27.png"/><Relationship Id="rId19" Type="http://schemas.openxmlformats.org/officeDocument/2006/relationships/image" Target="../media/image44.png"/><Relationship Id="rId18" Type="http://schemas.openxmlformats.org/officeDocument/2006/relationships/image" Target="../media/image43.png"/><Relationship Id="rId17" Type="http://schemas.openxmlformats.org/officeDocument/2006/relationships/image" Target="../media/image42.png"/><Relationship Id="rId16" Type="http://schemas.openxmlformats.org/officeDocument/2006/relationships/image" Target="../media/image41.jpeg"/><Relationship Id="rId15" Type="http://schemas.openxmlformats.org/officeDocument/2006/relationships/image" Target="../media/image40.png"/><Relationship Id="rId14" Type="http://schemas.openxmlformats.org/officeDocument/2006/relationships/image" Target="../media/image39.png"/><Relationship Id="rId13" Type="http://schemas.openxmlformats.org/officeDocument/2006/relationships/image" Target="../media/image38.png"/><Relationship Id="rId12" Type="http://schemas.openxmlformats.org/officeDocument/2006/relationships/image" Target="../media/image37.png"/><Relationship Id="rId11" Type="http://schemas.openxmlformats.org/officeDocument/2006/relationships/image" Target="../media/image36.png"/><Relationship Id="rId10" Type="http://schemas.openxmlformats.org/officeDocument/2006/relationships/image" Target="../media/image35.png"/><Relationship Id="rId1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jpeg"/><Relationship Id="rId8" Type="http://schemas.openxmlformats.org/officeDocument/2006/relationships/image" Target="../media/image62.jpeg"/><Relationship Id="rId7" Type="http://schemas.openxmlformats.org/officeDocument/2006/relationships/image" Target="../media/image61.jpeg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4" Type="http://schemas.openxmlformats.org/officeDocument/2006/relationships/slideLayout" Target="../slideLayouts/slideLayout2.xml"/><Relationship Id="rId23" Type="http://schemas.openxmlformats.org/officeDocument/2006/relationships/image" Target="../media/image77.jpeg"/><Relationship Id="rId22" Type="http://schemas.openxmlformats.org/officeDocument/2006/relationships/image" Target="../media/image76.jpeg"/><Relationship Id="rId21" Type="http://schemas.openxmlformats.org/officeDocument/2006/relationships/image" Target="../media/image75.jpeg"/><Relationship Id="rId20" Type="http://schemas.openxmlformats.org/officeDocument/2006/relationships/image" Target="../media/image74.jpeg"/><Relationship Id="rId2" Type="http://schemas.openxmlformats.org/officeDocument/2006/relationships/image" Target="../media/image56.png"/><Relationship Id="rId19" Type="http://schemas.openxmlformats.org/officeDocument/2006/relationships/image" Target="../media/image73.jpeg"/><Relationship Id="rId18" Type="http://schemas.openxmlformats.org/officeDocument/2006/relationships/image" Target="../media/image72.jpeg"/><Relationship Id="rId17" Type="http://schemas.openxmlformats.org/officeDocument/2006/relationships/image" Target="../media/image71.png"/><Relationship Id="rId16" Type="http://schemas.openxmlformats.org/officeDocument/2006/relationships/image" Target="../media/image70.jpeg"/><Relationship Id="rId15" Type="http://schemas.openxmlformats.org/officeDocument/2006/relationships/image" Target="../media/image69.png"/><Relationship Id="rId14" Type="http://schemas.openxmlformats.org/officeDocument/2006/relationships/image" Target="../media/image68.png"/><Relationship Id="rId13" Type="http://schemas.openxmlformats.org/officeDocument/2006/relationships/image" Target="../media/image67.jpeg"/><Relationship Id="rId12" Type="http://schemas.openxmlformats.org/officeDocument/2006/relationships/image" Target="../media/image66.png"/><Relationship Id="rId11" Type="http://schemas.openxmlformats.org/officeDocument/2006/relationships/image" Target="../media/image65.jpeg"/><Relationship Id="rId10" Type="http://schemas.openxmlformats.org/officeDocument/2006/relationships/image" Target="../media/image64.jpeg"/><Relationship Id="rId1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6.png"/><Relationship Id="rId8" Type="http://schemas.openxmlformats.org/officeDocument/2006/relationships/image" Target="../media/image85.png"/><Relationship Id="rId7" Type="http://schemas.openxmlformats.org/officeDocument/2006/relationships/image" Target="../media/image84.png"/><Relationship Id="rId6" Type="http://schemas.openxmlformats.org/officeDocument/2006/relationships/image" Target="../media/image83.png"/><Relationship Id="rId50" Type="http://schemas.openxmlformats.org/officeDocument/2006/relationships/notesSlide" Target="../notesSlides/notesSlide5.xml"/><Relationship Id="rId5" Type="http://schemas.openxmlformats.org/officeDocument/2006/relationships/image" Target="../media/image82.png"/><Relationship Id="rId49" Type="http://schemas.openxmlformats.org/officeDocument/2006/relationships/slideLayout" Target="../slideLayouts/slideLayout2.xml"/><Relationship Id="rId48" Type="http://schemas.openxmlformats.org/officeDocument/2006/relationships/image" Target="../media/image17.png"/><Relationship Id="rId47" Type="http://schemas.openxmlformats.org/officeDocument/2006/relationships/image" Target="../media/image124.png"/><Relationship Id="rId46" Type="http://schemas.openxmlformats.org/officeDocument/2006/relationships/image" Target="../media/image123.png"/><Relationship Id="rId45" Type="http://schemas.openxmlformats.org/officeDocument/2006/relationships/image" Target="../media/image122.png"/><Relationship Id="rId44" Type="http://schemas.openxmlformats.org/officeDocument/2006/relationships/image" Target="../media/image121.png"/><Relationship Id="rId43" Type="http://schemas.openxmlformats.org/officeDocument/2006/relationships/image" Target="../media/image120.png"/><Relationship Id="rId42" Type="http://schemas.openxmlformats.org/officeDocument/2006/relationships/image" Target="../media/image119.png"/><Relationship Id="rId41" Type="http://schemas.openxmlformats.org/officeDocument/2006/relationships/image" Target="../media/image118.png"/><Relationship Id="rId40" Type="http://schemas.openxmlformats.org/officeDocument/2006/relationships/image" Target="../media/image117.png"/><Relationship Id="rId4" Type="http://schemas.openxmlformats.org/officeDocument/2006/relationships/image" Target="../media/image81.png"/><Relationship Id="rId39" Type="http://schemas.openxmlformats.org/officeDocument/2006/relationships/image" Target="../media/image116.png"/><Relationship Id="rId38" Type="http://schemas.openxmlformats.org/officeDocument/2006/relationships/image" Target="../media/image115.png"/><Relationship Id="rId37" Type="http://schemas.openxmlformats.org/officeDocument/2006/relationships/image" Target="../media/image114.png"/><Relationship Id="rId36" Type="http://schemas.openxmlformats.org/officeDocument/2006/relationships/image" Target="../media/image113.png"/><Relationship Id="rId35" Type="http://schemas.openxmlformats.org/officeDocument/2006/relationships/image" Target="../media/image112.png"/><Relationship Id="rId34" Type="http://schemas.openxmlformats.org/officeDocument/2006/relationships/image" Target="../media/image111.png"/><Relationship Id="rId33" Type="http://schemas.openxmlformats.org/officeDocument/2006/relationships/image" Target="../media/image110.png"/><Relationship Id="rId32" Type="http://schemas.openxmlformats.org/officeDocument/2006/relationships/image" Target="../media/image109.png"/><Relationship Id="rId31" Type="http://schemas.openxmlformats.org/officeDocument/2006/relationships/image" Target="../media/image108.png"/><Relationship Id="rId30" Type="http://schemas.openxmlformats.org/officeDocument/2006/relationships/image" Target="../media/image107.png"/><Relationship Id="rId3" Type="http://schemas.openxmlformats.org/officeDocument/2006/relationships/image" Target="../media/image80.png"/><Relationship Id="rId29" Type="http://schemas.openxmlformats.org/officeDocument/2006/relationships/image" Target="../media/image106.png"/><Relationship Id="rId28" Type="http://schemas.openxmlformats.org/officeDocument/2006/relationships/image" Target="../media/image105.png"/><Relationship Id="rId27" Type="http://schemas.openxmlformats.org/officeDocument/2006/relationships/image" Target="../media/image104.png"/><Relationship Id="rId26" Type="http://schemas.openxmlformats.org/officeDocument/2006/relationships/image" Target="../media/image103.jpeg"/><Relationship Id="rId25" Type="http://schemas.openxmlformats.org/officeDocument/2006/relationships/image" Target="../media/image102.png"/><Relationship Id="rId24" Type="http://schemas.openxmlformats.org/officeDocument/2006/relationships/image" Target="../media/image101.png"/><Relationship Id="rId23" Type="http://schemas.openxmlformats.org/officeDocument/2006/relationships/image" Target="../media/image100.png"/><Relationship Id="rId22" Type="http://schemas.openxmlformats.org/officeDocument/2006/relationships/image" Target="../media/image99.png"/><Relationship Id="rId21" Type="http://schemas.openxmlformats.org/officeDocument/2006/relationships/image" Target="../media/image98.png"/><Relationship Id="rId20" Type="http://schemas.openxmlformats.org/officeDocument/2006/relationships/image" Target="../media/image97.png"/><Relationship Id="rId2" Type="http://schemas.openxmlformats.org/officeDocument/2006/relationships/image" Target="../media/image79.png"/><Relationship Id="rId19" Type="http://schemas.openxmlformats.org/officeDocument/2006/relationships/image" Target="../media/image96.png"/><Relationship Id="rId18" Type="http://schemas.openxmlformats.org/officeDocument/2006/relationships/image" Target="../media/image95.png"/><Relationship Id="rId17" Type="http://schemas.openxmlformats.org/officeDocument/2006/relationships/image" Target="../media/image94.png"/><Relationship Id="rId16" Type="http://schemas.openxmlformats.org/officeDocument/2006/relationships/image" Target="../media/image93.png"/><Relationship Id="rId15" Type="http://schemas.openxmlformats.org/officeDocument/2006/relationships/image" Target="../media/image92.png"/><Relationship Id="rId14" Type="http://schemas.openxmlformats.org/officeDocument/2006/relationships/image" Target="../media/image91.png"/><Relationship Id="rId13" Type="http://schemas.openxmlformats.org/officeDocument/2006/relationships/image" Target="../media/image90.png"/><Relationship Id="rId12" Type="http://schemas.openxmlformats.org/officeDocument/2006/relationships/image" Target="../media/image89.png"/><Relationship Id="rId11" Type="http://schemas.openxmlformats.org/officeDocument/2006/relationships/image" Target="../media/image88.png"/><Relationship Id="rId10" Type="http://schemas.openxmlformats.org/officeDocument/2006/relationships/image" Target="../media/image87.png"/><Relationship Id="rId1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7" Type="http://schemas.openxmlformats.org/officeDocument/2006/relationships/notesSlide" Target="../notesSlides/notesSlide6.xml"/><Relationship Id="rId66" Type="http://schemas.openxmlformats.org/officeDocument/2006/relationships/slideLayout" Target="../slideLayouts/slideLayout2.xml"/><Relationship Id="rId65" Type="http://schemas.openxmlformats.org/officeDocument/2006/relationships/tags" Target="../tags/tag41.xml"/><Relationship Id="rId64" Type="http://schemas.openxmlformats.org/officeDocument/2006/relationships/tags" Target="../tags/tag40.xml"/><Relationship Id="rId63" Type="http://schemas.openxmlformats.org/officeDocument/2006/relationships/image" Target="../media/image147.png"/><Relationship Id="rId62" Type="http://schemas.openxmlformats.org/officeDocument/2006/relationships/tags" Target="../tags/tag39.xml"/><Relationship Id="rId61" Type="http://schemas.openxmlformats.org/officeDocument/2006/relationships/tags" Target="../tags/tag38.xml"/><Relationship Id="rId60" Type="http://schemas.openxmlformats.org/officeDocument/2006/relationships/tags" Target="../tags/tag37.xml"/><Relationship Id="rId6" Type="http://schemas.openxmlformats.org/officeDocument/2006/relationships/tags" Target="../tags/tag5.xml"/><Relationship Id="rId59" Type="http://schemas.openxmlformats.org/officeDocument/2006/relationships/tags" Target="../tags/tag36.xml"/><Relationship Id="rId58" Type="http://schemas.openxmlformats.org/officeDocument/2006/relationships/tags" Target="../tags/tag35.xml"/><Relationship Id="rId57" Type="http://schemas.openxmlformats.org/officeDocument/2006/relationships/tags" Target="../tags/tag34.xml"/><Relationship Id="rId56" Type="http://schemas.openxmlformats.org/officeDocument/2006/relationships/image" Target="../media/image146.png"/><Relationship Id="rId55" Type="http://schemas.openxmlformats.org/officeDocument/2006/relationships/tags" Target="../tags/tag33.xml"/><Relationship Id="rId54" Type="http://schemas.openxmlformats.org/officeDocument/2006/relationships/image" Target="../media/image145.png"/><Relationship Id="rId53" Type="http://schemas.openxmlformats.org/officeDocument/2006/relationships/tags" Target="../tags/tag32.xml"/><Relationship Id="rId52" Type="http://schemas.openxmlformats.org/officeDocument/2006/relationships/image" Target="../media/image144.png"/><Relationship Id="rId51" Type="http://schemas.openxmlformats.org/officeDocument/2006/relationships/tags" Target="../tags/tag31.xml"/><Relationship Id="rId50" Type="http://schemas.openxmlformats.org/officeDocument/2006/relationships/image" Target="../media/image143.png"/><Relationship Id="rId5" Type="http://schemas.openxmlformats.org/officeDocument/2006/relationships/tags" Target="../tags/tag4.xml"/><Relationship Id="rId49" Type="http://schemas.openxmlformats.org/officeDocument/2006/relationships/tags" Target="../tags/tag30.xml"/><Relationship Id="rId48" Type="http://schemas.openxmlformats.org/officeDocument/2006/relationships/image" Target="../media/image142.png"/><Relationship Id="rId47" Type="http://schemas.openxmlformats.org/officeDocument/2006/relationships/tags" Target="../tags/tag29.xml"/><Relationship Id="rId46" Type="http://schemas.openxmlformats.org/officeDocument/2006/relationships/image" Target="../media/image141.jpeg"/><Relationship Id="rId45" Type="http://schemas.openxmlformats.org/officeDocument/2006/relationships/tags" Target="../tags/tag28.xml"/><Relationship Id="rId44" Type="http://schemas.openxmlformats.org/officeDocument/2006/relationships/image" Target="../media/image140.png"/><Relationship Id="rId43" Type="http://schemas.openxmlformats.org/officeDocument/2006/relationships/tags" Target="../tags/tag27.xml"/><Relationship Id="rId42" Type="http://schemas.openxmlformats.org/officeDocument/2006/relationships/image" Target="../media/image139.svg"/><Relationship Id="rId41" Type="http://schemas.openxmlformats.org/officeDocument/2006/relationships/image" Target="../media/image138.png"/><Relationship Id="rId40" Type="http://schemas.openxmlformats.org/officeDocument/2006/relationships/tags" Target="../tags/tag26.xml"/><Relationship Id="rId4" Type="http://schemas.openxmlformats.org/officeDocument/2006/relationships/tags" Target="../tags/tag3.xml"/><Relationship Id="rId39" Type="http://schemas.openxmlformats.org/officeDocument/2006/relationships/image" Target="../media/image137.svg"/><Relationship Id="rId38" Type="http://schemas.openxmlformats.org/officeDocument/2006/relationships/image" Target="../media/image136.png"/><Relationship Id="rId37" Type="http://schemas.openxmlformats.org/officeDocument/2006/relationships/tags" Target="../tags/tag25.xml"/><Relationship Id="rId36" Type="http://schemas.openxmlformats.org/officeDocument/2006/relationships/image" Target="../media/image135.svg"/><Relationship Id="rId35" Type="http://schemas.openxmlformats.org/officeDocument/2006/relationships/image" Target="../media/image134.png"/><Relationship Id="rId34" Type="http://schemas.openxmlformats.org/officeDocument/2006/relationships/tags" Target="../tags/tag24.xml"/><Relationship Id="rId33" Type="http://schemas.openxmlformats.org/officeDocument/2006/relationships/image" Target="../media/image133.png"/><Relationship Id="rId32" Type="http://schemas.openxmlformats.org/officeDocument/2006/relationships/tags" Target="../tags/tag23.xml"/><Relationship Id="rId31" Type="http://schemas.openxmlformats.org/officeDocument/2006/relationships/tags" Target="../tags/tag22.xml"/><Relationship Id="rId30" Type="http://schemas.openxmlformats.org/officeDocument/2006/relationships/image" Target="../media/image132.png"/><Relationship Id="rId3" Type="http://schemas.openxmlformats.org/officeDocument/2006/relationships/tags" Target="../tags/tag2.xml"/><Relationship Id="rId29" Type="http://schemas.openxmlformats.org/officeDocument/2006/relationships/tags" Target="../tags/tag21.xml"/><Relationship Id="rId28" Type="http://schemas.openxmlformats.org/officeDocument/2006/relationships/image" Target="../media/image131.png"/><Relationship Id="rId27" Type="http://schemas.openxmlformats.org/officeDocument/2006/relationships/tags" Target="../tags/tag20.xml"/><Relationship Id="rId26" Type="http://schemas.openxmlformats.org/officeDocument/2006/relationships/image" Target="../media/image130.png"/><Relationship Id="rId25" Type="http://schemas.openxmlformats.org/officeDocument/2006/relationships/tags" Target="../tags/tag19.xml"/><Relationship Id="rId24" Type="http://schemas.openxmlformats.org/officeDocument/2006/relationships/image" Target="../media/image129.png"/><Relationship Id="rId23" Type="http://schemas.openxmlformats.org/officeDocument/2006/relationships/tags" Target="../tags/tag18.xml"/><Relationship Id="rId22" Type="http://schemas.openxmlformats.org/officeDocument/2006/relationships/tags" Target="../tags/tag17.xml"/><Relationship Id="rId21" Type="http://schemas.openxmlformats.org/officeDocument/2006/relationships/image" Target="../media/image128.png"/><Relationship Id="rId20" Type="http://schemas.openxmlformats.org/officeDocument/2006/relationships/tags" Target="../tags/tag16.xml"/><Relationship Id="rId2" Type="http://schemas.openxmlformats.org/officeDocument/2006/relationships/tags" Target="../tags/tag1.xml"/><Relationship Id="rId19" Type="http://schemas.openxmlformats.org/officeDocument/2006/relationships/tags" Target="../tags/tag15.xml"/><Relationship Id="rId18" Type="http://schemas.openxmlformats.org/officeDocument/2006/relationships/image" Target="../media/image127.png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image" Target="../media/image126.png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image" Target="../media/image125.png"/><Relationship Id="rId10" Type="http://schemas.openxmlformats.org/officeDocument/2006/relationships/tags" Target="../tags/tag9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0.jpeg"/><Relationship Id="rId2" Type="http://schemas.openxmlformats.org/officeDocument/2006/relationships/image" Target="../media/image149.png"/><Relationship Id="rId1" Type="http://schemas.openxmlformats.org/officeDocument/2006/relationships/image" Target="../media/image148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image" Target="../media/image151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57.png"/><Relationship Id="rId3" Type="http://schemas.openxmlformats.org/officeDocument/2006/relationships/image" Target="../media/image156.png"/><Relationship Id="rId2" Type="http://schemas.microsoft.com/office/2007/relationships/hdphoto" Target="../media/image155.wdp"/><Relationship Id="rId1" Type="http://schemas.openxmlformats.org/officeDocument/2006/relationships/image" Target="../media/image15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未标339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04190" y="5523354"/>
            <a:ext cx="3763010" cy="520014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00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YOUR</a:t>
            </a:r>
            <a:r>
              <a:rPr sz="1000" spc="85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ENERGY</a:t>
            </a:r>
            <a:r>
              <a:rPr sz="1000" spc="85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PARTNER</a:t>
            </a:r>
            <a:r>
              <a:rPr sz="1000" spc="85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FOR</a:t>
            </a:r>
            <a:r>
              <a:rPr sz="1000" spc="85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sz="1000" spc="8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</a:t>
            </a:r>
            <a:r>
              <a:rPr sz="1000" spc="85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SUSTAINABLE</a:t>
            </a:r>
            <a:r>
              <a:rPr sz="1000" spc="85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FUTURE</a:t>
            </a:r>
            <a:endParaRPr sz="1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00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©</a:t>
            </a:r>
            <a:r>
              <a:rPr sz="1000" spc="10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COPYRIGHT</a:t>
            </a:r>
            <a:r>
              <a:rPr sz="1000" spc="105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VESTWOODS</a:t>
            </a:r>
            <a:r>
              <a:rPr sz="1000" spc="105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sz="1000" spc="35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202</a:t>
            </a:r>
            <a:r>
              <a:rPr lang="en-US" sz="1000" spc="35" dirty="0">
                <a:solidFill>
                  <a:srgbClr val="4B4B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</a:t>
            </a:r>
            <a:endParaRPr sz="1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 idx="4294967295"/>
          </p:nvPr>
        </p:nvSpPr>
        <p:spPr>
          <a:xfrm>
            <a:off x="510435" y="2020806"/>
            <a:ext cx="9829800" cy="2539798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lang="en-US" altLang="zh-CN" sz="6000" b="1" spc="-10" dirty="0">
                <a:solidFill>
                  <a:srgbClr val="015D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ABOUT </a:t>
            </a:r>
            <a:r>
              <a:rPr lang="en-US" sz="6000" b="1" spc="-10" dirty="0">
                <a:solidFill>
                  <a:srgbClr val="015D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VESTWOODS</a:t>
            </a:r>
            <a:br>
              <a:rPr lang="en-US" sz="6000" b="1" spc="-10" dirty="0">
                <a:solidFill>
                  <a:srgbClr val="015D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</a:br>
            <a:r>
              <a:rPr lang="en-US" altLang="zh-CN" sz="2800" spc="-5" dirty="0">
                <a:solidFill>
                  <a:srgbClr val="015D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LEADING GREEN TECHNOLOGY TOUCHING LIVES</a:t>
            </a:r>
            <a:br>
              <a:rPr lang="en-US" altLang="zh-CN" sz="2800" spc="-5" dirty="0">
                <a:solidFill>
                  <a:srgbClr val="015D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</a:br>
            <a:br>
              <a:rPr lang="en-US" altLang="zh-CN" sz="2800" spc="-5" dirty="0">
                <a:solidFill>
                  <a:srgbClr val="015D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</a:br>
            <a:endParaRPr lang="en-US" altLang="zh-CN" sz="3200" spc="-5" dirty="0">
              <a:ln w="15875"/>
              <a:solidFill>
                <a:srgbClr val="015D9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汉仪元隆黑-105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48" y="528944"/>
            <a:ext cx="2653544" cy="3092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baoxiu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41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02075" y="991235"/>
            <a:ext cx="438785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0" dirty="0">
                <a:ln w="41275" cmpd="sng">
                  <a:gradFill>
                    <a:gsLst>
                      <a:gs pos="100000">
                        <a:schemeClr val="accent1">
                          <a:lumMod val="5000"/>
                          <a:lumOff val="95000"/>
                          <a:alpha val="0"/>
                        </a:schemeClr>
                      </a:gs>
                      <a:gs pos="0">
                        <a:schemeClr val="bg1"/>
                      </a:gs>
                    </a:gsLst>
                    <a:lin ang="5400000" scaled="0"/>
                  </a:gradFill>
                  <a:prstDash val="solid"/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  <a:cs typeface="Arial Black" panose="020B0A04020102020204" charset="0"/>
              </a:rPr>
              <a:t>01</a:t>
            </a:r>
            <a:endParaRPr lang="en-US" altLang="zh-CN" sz="18000" dirty="0">
              <a:ln w="41275" cmpd="sng">
                <a:gradFill>
                  <a:gsLst>
                    <a:gs pos="10000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  <a:prstDash val="solid"/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  <a:cs typeface="Arial Black" panose="020B0A040201020202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48" y="528944"/>
            <a:ext cx="2653544" cy="309256"/>
          </a:xfrm>
          <a:prstGeom prst="rect">
            <a:avLst/>
          </a:prstGeom>
        </p:spPr>
      </p:pic>
      <p:sp>
        <p:nvSpPr>
          <p:cNvPr id="2" name="object 15"/>
          <p:cNvSpPr txBox="1"/>
          <p:nvPr/>
        </p:nvSpPr>
        <p:spPr>
          <a:xfrm>
            <a:off x="2309813" y="2896553"/>
            <a:ext cx="7572375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400" b="0" i="0">
                <a:solidFill>
                  <a:srgbClr val="064995"/>
                </a:solidFill>
                <a:latin typeface="Verdana" panose="020B0604030504040204"/>
                <a:ea typeface="+mj-ea"/>
                <a:cs typeface="Verdana" panose="020B0604030504040204"/>
              </a:defRPr>
            </a:lvl1pPr>
          </a:lstStyle>
          <a:p>
            <a:pPr marL="12700" algn="ctr">
              <a:spcBef>
                <a:spcPts val="105"/>
              </a:spcBef>
              <a:tabLst>
                <a:tab pos="1213485" algn="l"/>
                <a:tab pos="2414905" algn="l"/>
                <a:tab pos="3616325" algn="l"/>
              </a:tabLst>
            </a:pPr>
            <a:r>
              <a:rPr lang="en-US" altLang="zh-CN" sz="5400" b="1" spc="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About Us</a:t>
            </a:r>
            <a:endParaRPr lang="zh-CN" altLang="en-US" sz="5400" b="1" spc="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87244" y="914400"/>
            <a:ext cx="10876914" cy="1808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 rtl="0">
              <a:lnSpc>
                <a:spcPct val="170000"/>
              </a:lnSpc>
              <a:spcBef>
                <a:spcPts val="120"/>
              </a:spcBef>
            </a:pPr>
            <a:r>
              <a:rPr lang="en-US" altLang="zh-CN" sz="1400" b="1" dirty="0" err="1">
                <a:solidFill>
                  <a:srgbClr val="084B95"/>
                </a:solidFill>
                <a:ea typeface="方正兰亭刊黑简体" panose="02000000000000000000"/>
              </a:rPr>
              <a:t>Vestwoods</a:t>
            </a:r>
            <a:r>
              <a:rPr lang="en-US" altLang="zh-CN" sz="1400" b="1" dirty="0">
                <a:solidFill>
                  <a:srgbClr val="084B95"/>
                </a:solidFill>
                <a:ea typeface="方正兰亭刊黑简体" panose="02000000000000000000"/>
              </a:rPr>
              <a:t> Technology Co., Ltd (Haier Energy),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/>
              </a:rPr>
              <a:t>a high-tech enterprise under </a:t>
            </a:r>
            <a:r>
              <a:rPr lang="en-US" altLang="zh-CN" sz="1400" b="1" dirty="0">
                <a:solidFill>
                  <a:srgbClr val="084B95"/>
                </a:solidFill>
                <a:ea typeface="方正兰亭刊黑简体" panose="02000000000000000000"/>
              </a:rPr>
              <a:t>Haier Group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/>
              </a:rPr>
              <a:t>, is the only subsidiary focused on lithium battery system integration for new energy solutions. It provides green energy solutions and services to global users.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a typeface="方正兰亭刊黑简体" panose="02000000000000000000"/>
            </a:endParaRPr>
          </a:p>
          <a:p>
            <a:pPr marL="12700" marR="5080">
              <a:lnSpc>
                <a:spcPct val="170000"/>
              </a:lnSpc>
              <a:spcBef>
                <a:spcPts val="12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/>
              </a:rPr>
              <a:t>Since its establishment in 2016,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/>
              </a:rPr>
              <a:t>VESTWOODS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/>
              </a:rPr>
              <a:t> has quickly started with overseas business, built manufacturing bases, and gained a leading position in India's telecom backup power market, gradually expanding to Europe, Asia, Africa, and </a:t>
            </a:r>
            <a:r>
              <a:rPr lang="en-US" sz="1400" b="1" dirty="0">
                <a:solidFill>
                  <a:srgbClr val="084B95"/>
                </a:solidFill>
                <a:ea typeface="方正兰亭刊黑简体" panose="02000000000000000000"/>
              </a:rPr>
              <a:t>more than 50 countries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/>
              </a:rPr>
              <a:t>worldwide. It is currently </a:t>
            </a:r>
            <a:r>
              <a:rPr lang="en-US" sz="1400" b="1" dirty="0">
                <a:solidFill>
                  <a:srgbClr val="084B95"/>
                </a:solidFill>
                <a:ea typeface="方正兰亭刊黑简体" panose="02000000000000000000"/>
              </a:rPr>
              <a:t>a GWh-level manufacturing base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/>
              </a:rPr>
              <a:t>.</a:t>
            </a:r>
            <a:endParaRPr sz="1400" dirty="0">
              <a:solidFill>
                <a:schemeClr val="tx1">
                  <a:lumMod val="75000"/>
                  <a:lumOff val="25000"/>
                </a:schemeClr>
              </a:solidFill>
              <a:ea typeface="方正兰亭刊黑简体" panose="0200000000000000000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87244" y="129540"/>
            <a:ext cx="393235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b="1" spc="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About VESTWOODS</a:t>
            </a:r>
            <a:endParaRPr b="1" spc="-3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 descr="路旁的建筑&#10;&#10;AI 生成的内容可能不正确。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8" r="-4" b="8889"/>
          <a:stretch>
            <a:fillRect/>
          </a:stretch>
        </p:blipFill>
        <p:spPr>
          <a:xfrm>
            <a:off x="487244" y="2819400"/>
            <a:ext cx="10509713" cy="37442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7231" y="138955"/>
            <a:ext cx="3256915" cy="368935"/>
          </a:xfrm>
        </p:spPr>
        <p:txBody>
          <a:bodyPr/>
          <a:p>
            <a:r>
              <a:rPr lang="en-US" altLang="zh-CN" b="1" spc="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About VESTWOODS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79400" y="1102360"/>
            <a:ext cx="5080000" cy="793115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60%</a:t>
            </a:r>
            <a:endParaRPr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>
                <a:solidFill>
                  <a:srgbClr val="3435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R&amp;D as a Percentage</a:t>
            </a:r>
            <a:endParaRPr lang="en-US" altLang="zh-CN" sz="1600">
              <a:solidFill>
                <a:srgbClr val="3435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21000" y="1101408"/>
            <a:ext cx="5080000" cy="768350"/>
          </a:xfrm>
          <a:prstGeom prst="rect">
            <a:avLst/>
          </a:prstGeom>
        </p:spPr>
        <p:txBody>
          <a:bodyPr>
            <a:spAutoFit/>
          </a:bodyPr>
          <a:p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200+</a:t>
            </a:r>
            <a:endParaRPr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>
                <a:solidFill>
                  <a:srgbClr val="3435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Patents</a:t>
            </a:r>
            <a:endParaRPr lang="en-US" altLang="zh-CN" sz="1600">
              <a:solidFill>
                <a:srgbClr val="3435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81600" y="1142683"/>
            <a:ext cx="5080000" cy="768350"/>
          </a:xfrm>
          <a:prstGeom prst="rect">
            <a:avLst/>
          </a:prstGeom>
        </p:spPr>
        <p:txBody>
          <a:bodyPr>
            <a:spAutoFit/>
          </a:bodyPr>
          <a:p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5GWh</a:t>
            </a:r>
            <a:endParaRPr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>
                <a:solidFill>
                  <a:srgbClr val="3435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Annual Capacity</a:t>
            </a:r>
            <a:endParaRPr lang="en-US" altLang="zh-CN" sz="1600">
              <a:solidFill>
                <a:srgbClr val="3435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0200" y="2448560"/>
            <a:ext cx="5080000" cy="796290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80+</a:t>
            </a:r>
            <a:endParaRPr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>
                <a:solidFill>
                  <a:srgbClr val="3435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Global Customers</a:t>
            </a:r>
            <a:endParaRPr lang="en-US" altLang="zh-CN" sz="1600">
              <a:solidFill>
                <a:srgbClr val="3435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19400" y="2425700"/>
            <a:ext cx="5080000" cy="796290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50+</a:t>
            </a:r>
            <a:endParaRPr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>
                <a:solidFill>
                  <a:srgbClr val="3435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Countries and Areas</a:t>
            </a:r>
            <a:endParaRPr lang="en-US" altLang="zh-CN" sz="1600">
              <a:solidFill>
                <a:srgbClr val="3435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34000" y="2362200"/>
            <a:ext cx="5080000" cy="796290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25,000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㎡</a:t>
            </a:r>
            <a:endParaRPr lang="en-US" altLang="zh-CN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>
                <a:solidFill>
                  <a:srgbClr val="3435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Production area</a:t>
            </a:r>
            <a:endParaRPr lang="en-US" altLang="zh-CN" sz="1600">
              <a:solidFill>
                <a:srgbClr val="3435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7231" y="138955"/>
            <a:ext cx="3256915" cy="369332"/>
          </a:xfrm>
        </p:spPr>
        <p:txBody>
          <a:bodyPr/>
          <a:lstStyle/>
          <a:p>
            <a:r>
              <a:rPr lang="en-US" altLang="zh-CN" b="1" spc="150" dirty="0">
                <a:solidFill>
                  <a:srgbClr val="064995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Haier Energy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457200" y="817098"/>
            <a:ext cx="838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cs typeface="Arial" panose="020B0604020202020204"/>
              </a:rPr>
              <a:t>Empower green development</a:t>
            </a:r>
            <a:endParaRPr lang="en-US" altLang="zh-CN" b="1" dirty="0">
              <a:solidFill>
                <a:srgbClr val="004EA2">
                  <a:alpha val="100000"/>
                </a:srgbClr>
              </a:solidFill>
              <a:latin typeface="Arial" panose="020B0604020202020204"/>
              <a:cs typeface="Arial" panose="020B0604020202020204"/>
            </a:endParaRPr>
          </a:p>
          <a:p>
            <a:r>
              <a:rPr lang="en-US" altLang="zh-CN" b="1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cs typeface="Arial" panose="020B0604020202020204"/>
              </a:rPr>
              <a:t>contribute with Haier's strength</a:t>
            </a:r>
            <a:endParaRPr lang="en-US" altLang="zh-CN" b="1" dirty="0">
              <a:solidFill>
                <a:srgbClr val="004EA2">
                  <a:alpha val="100000"/>
                </a:srgbClr>
              </a:solidFill>
              <a:latin typeface="Arial" panose="020B0604020202020204"/>
              <a:cs typeface="Arial" panose="020B0604020202020204"/>
            </a:endParaRPr>
          </a:p>
          <a:p>
            <a:endParaRPr lang="zh-CN" altLang="en-US" dirty="0"/>
          </a:p>
        </p:txBody>
      </p:sp>
      <p:sp>
        <p:nvSpPr>
          <p:cNvPr id="194" name="文本框 193"/>
          <p:cNvSpPr txBox="1"/>
          <p:nvPr/>
        </p:nvSpPr>
        <p:spPr>
          <a:xfrm>
            <a:off x="487231" y="1453638"/>
            <a:ext cx="7361369" cy="211667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方正兰亭刊黑简体" panose="02000000000000000000" pitchFamily="2" charset="-122"/>
                <a:ea typeface="方正兰亭刊黑简体" panose="02000000000000000000" pitchFamily="2" charset="-122"/>
              </a:defRPr>
            </a:lvl1pPr>
          </a:lstStyle>
          <a:p>
            <a:pPr algn="l"/>
            <a:r>
              <a:rPr lang="en-US" altLang="zh-CN" dirty="0"/>
              <a:t>Haier Energy, focuses on three major industries: </a:t>
            </a:r>
            <a:r>
              <a:rPr lang="en-US" altLang="zh-CN" b="1" dirty="0"/>
              <a:t>distributed green energy, user-side energy storage, and smart energy controllers. </a:t>
            </a:r>
            <a:r>
              <a:rPr lang="en-US" altLang="zh-CN" dirty="0"/>
              <a:t>Through intelligent integration of software and hardware, it provides smart clean energy solutions for households and commercial users, aiming to become a global leader in distributed smart clean energy solutions.</a:t>
            </a:r>
            <a:endParaRPr lang="en-US" altLang="zh-CN" dirty="0"/>
          </a:p>
          <a:p>
            <a:pPr algn="l"/>
            <a:r>
              <a:rPr lang="en-US" altLang="zh-CN" dirty="0"/>
              <a:t>It’s user experience-centered, focused on providing domestic and international households, commercial, and industrial users with solutions in </a:t>
            </a:r>
            <a:r>
              <a:rPr lang="en-US" altLang="zh-CN" b="1" dirty="0"/>
              <a:t>distributed photovoltaics, decentralized wind power, and integrated solar and energy storage across all domains and scenarios</a:t>
            </a:r>
            <a:r>
              <a:rPr lang="en-US" altLang="zh-CN" dirty="0"/>
              <a:t>.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13" name="图片 12" descr="未标题-2-11"/>
          <p:cNvPicPr/>
          <p:nvPr/>
        </p:nvPicPr>
        <p:blipFill>
          <a:blip r:embed="rId1"/>
          <a:srcRect t="7763" r="12490"/>
          <a:stretch>
            <a:fillRect/>
          </a:stretch>
        </p:blipFill>
        <p:spPr>
          <a:xfrm>
            <a:off x="457200" y="3902356"/>
            <a:ext cx="2343508" cy="2210093"/>
          </a:xfrm>
          <a:prstGeom prst="rect">
            <a:avLst/>
          </a:prstGeom>
        </p:spPr>
      </p:pic>
      <p:pic>
        <p:nvPicPr>
          <p:cNvPr id="14" name="图片 13" descr="C:/Users/格行-新媒体002/Desktop/新能源解决方案样册250208/2.18/JPG(3)/JPG/新能源解决方案样册250220_1-19.jpg新能源解决方案样册250220_1-19"/>
          <p:cNvPicPr/>
          <p:nvPr/>
        </p:nvPicPr>
        <p:blipFill>
          <a:blip r:embed="rId2"/>
          <a:srcRect l="-1" t="24842" r="43554" b="5680"/>
          <a:stretch>
            <a:fillRect/>
          </a:stretch>
        </p:blipFill>
        <p:spPr>
          <a:xfrm>
            <a:off x="2514600" y="3902356"/>
            <a:ext cx="2504018" cy="2210093"/>
          </a:xfrm>
          <a:prstGeom prst="rect">
            <a:avLst/>
          </a:prstGeom>
        </p:spPr>
      </p:pic>
      <p:pic>
        <p:nvPicPr>
          <p:cNvPr id="17" name="图片 16" descr="C:/Users/格行-新媒体002/Desktop/新能源解决方案样册250208/2.18/JPG(3)/JPG/新能源解决方案样册250220_1-24.jpg新能源解决方案样册250220_1-24"/>
          <p:cNvPicPr/>
          <p:nvPr/>
        </p:nvPicPr>
        <p:blipFill>
          <a:blip r:embed="rId3"/>
          <a:srcRect l="8919" t="26053" r="39368" b="3451"/>
          <a:stretch>
            <a:fillRect/>
          </a:stretch>
        </p:blipFill>
        <p:spPr>
          <a:xfrm>
            <a:off x="4724400" y="3896568"/>
            <a:ext cx="2303758" cy="2209801"/>
          </a:xfrm>
          <a:prstGeom prst="rect">
            <a:avLst/>
          </a:prstGeom>
        </p:spPr>
      </p:pic>
      <p:pic>
        <p:nvPicPr>
          <p:cNvPr id="18" name="图片 17" descr="C:/Users/格行-新媒体002/Desktop/新能源解决方案样册250208/2.18/JPG(3)/JPG/新能源解决方案样册250220_1-25.jpg新能源解决方案样册250220_1-25"/>
          <p:cNvPicPr/>
          <p:nvPr/>
        </p:nvPicPr>
        <p:blipFill>
          <a:blip r:embed="rId4"/>
          <a:srcRect t="30115" r="42545" b="4"/>
          <a:stretch>
            <a:fillRect/>
          </a:stretch>
        </p:blipFill>
        <p:spPr>
          <a:xfrm>
            <a:off x="7086600" y="3902356"/>
            <a:ext cx="2545824" cy="2209801"/>
          </a:xfrm>
          <a:prstGeom prst="rect">
            <a:avLst/>
          </a:prstGeom>
        </p:spPr>
      </p:pic>
      <p:pic>
        <p:nvPicPr>
          <p:cNvPr id="19" name="图片 18" descr="C:/Users/格行-新媒体002/Desktop/新能源解决方案样册250208/2.18/JPG(3)/JPG/新能源解决方案样册250220_1-26.jpg新能源解决方案样册250220_1-26"/>
          <p:cNvPicPr/>
          <p:nvPr/>
        </p:nvPicPr>
        <p:blipFill>
          <a:blip r:embed="rId5"/>
          <a:srcRect l="6552" t="36280" r="39368" b="1947"/>
          <a:stretch>
            <a:fillRect/>
          </a:stretch>
        </p:blipFill>
        <p:spPr>
          <a:xfrm>
            <a:off x="9525000" y="3896567"/>
            <a:ext cx="2248662" cy="2209801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46589" y="6081032"/>
            <a:ext cx="12659811" cy="31976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200" kern="1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 pitchFamily="2" charset="-122"/>
              </a:rPr>
              <a:t>Photovoltaic+Solution</a:t>
            </a:r>
            <a:r>
              <a:rPr lang="zh-CN" altLang="en-US" sz="1200" kern="15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 pitchFamily="2" charset="-122"/>
              </a:rPr>
              <a:t>               </a:t>
            </a:r>
            <a:r>
              <a:rPr lang="en-US" altLang="zh-CN" sz="1200" kern="15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 pitchFamily="2" charset="-122"/>
              </a:rPr>
              <a:t>Energy </a:t>
            </a:r>
            <a:r>
              <a:rPr lang="en-US" altLang="zh-CN" sz="1200" kern="1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 pitchFamily="2" charset="-122"/>
              </a:rPr>
              <a:t>storage+Solution</a:t>
            </a:r>
            <a:r>
              <a:rPr lang="en-US" altLang="zh-CN" sz="1200" kern="15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 pitchFamily="2" charset="-122"/>
              </a:rPr>
              <a:t>           Light </a:t>
            </a:r>
            <a:r>
              <a:rPr lang="en-US" altLang="zh-CN" sz="1200" kern="1500" dirty="0" err="1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 pitchFamily="2" charset="-122"/>
              </a:rPr>
              <a:t>storage+Solution</a:t>
            </a:r>
            <a:r>
              <a:rPr lang="en-US" altLang="zh-CN" sz="1200" kern="15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 pitchFamily="2" charset="-122"/>
              </a:rPr>
              <a:t>                  Wind Solution                                   Source-Grid-Load-Storage</a:t>
            </a:r>
            <a:endParaRPr lang="zh-CN" altLang="en-US" sz="1200" kern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图片 7" descr="C:/Users/格行-新媒体002/Desktop/新能源解决方案样册250208/2.18/JPG(3)/JPG/新能源解决方案样册250220_1-06.jpg新能源解决方案样册250220_1-06"/>
          <p:cNvPicPr/>
          <p:nvPr/>
        </p:nvPicPr>
        <p:blipFill>
          <a:blip r:embed="rId6"/>
          <a:srcRect l="71809" t="36462" r="19500" b="41181"/>
          <a:stretch>
            <a:fillRect/>
          </a:stretch>
        </p:blipFill>
        <p:spPr>
          <a:xfrm>
            <a:off x="8834644" y="1507756"/>
            <a:ext cx="611146" cy="1066801"/>
          </a:xfrm>
          <a:prstGeom prst="rect">
            <a:avLst/>
          </a:prstGeom>
        </p:spPr>
      </p:pic>
      <p:pic>
        <p:nvPicPr>
          <p:cNvPr id="9" name="图片 8" descr="C:/Users/格行-新媒体002/Desktop/新能源解决方案样册250208/2.18/JPG(3)/JPG/新能源解决方案样册250220_1-06.jpg新能源解决方案样册250220_1-06"/>
          <p:cNvPicPr/>
          <p:nvPr/>
        </p:nvPicPr>
        <p:blipFill>
          <a:blip r:embed="rId6"/>
          <a:srcRect l="71165" t="11183" r="19685" b="66460"/>
          <a:stretch>
            <a:fillRect/>
          </a:stretch>
        </p:blipFill>
        <p:spPr>
          <a:xfrm>
            <a:off x="8763000" y="800538"/>
            <a:ext cx="643465" cy="1066800"/>
          </a:xfrm>
          <a:prstGeom prst="rect">
            <a:avLst/>
          </a:prstGeom>
        </p:spPr>
      </p:pic>
      <p:pic>
        <p:nvPicPr>
          <p:cNvPr id="10" name="图片 9" descr="C:/Users/格行-新媒体002/Desktop/新能源解决方案样册250208/2.18/JPG(3)/JPG/新能源解决方案样册250220_1-06.jpg新能源解决方案样册250220_1-06"/>
          <p:cNvPicPr/>
          <p:nvPr/>
        </p:nvPicPr>
        <p:blipFill>
          <a:blip r:embed="rId6"/>
          <a:srcRect l="71793" t="65479" r="19517" b="13761"/>
          <a:stretch>
            <a:fillRect/>
          </a:stretch>
        </p:blipFill>
        <p:spPr>
          <a:xfrm>
            <a:off x="8854310" y="2438400"/>
            <a:ext cx="611146" cy="9906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368055" y="1026110"/>
            <a:ext cx="2419842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>
                <a:solidFill>
                  <a:srgbClr val="084B95"/>
                </a:solidFill>
              </a:rPr>
              <a:t>Electricity Generate</a:t>
            </a:r>
            <a:endParaRPr lang="en-US" altLang="zh-CN" sz="1100" b="1" dirty="0">
              <a:solidFill>
                <a:srgbClr val="084B95"/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Distributed photovoltaic</a:t>
            </a:r>
            <a:b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Distributed wind power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zh-CN" sz="1100" dirty="0"/>
          </a:p>
          <a:p>
            <a:endParaRPr lang="en-US" altLang="zh-CN" sz="1100" dirty="0"/>
          </a:p>
          <a:p>
            <a:r>
              <a:rPr lang="en-US" altLang="zh-CN" sz="1100" b="1" dirty="0">
                <a:solidFill>
                  <a:srgbClr val="084B95"/>
                </a:solidFill>
              </a:rPr>
              <a:t>Electricity Storage</a:t>
            </a:r>
            <a:endParaRPr lang="en-US" altLang="zh-CN" sz="1100" b="1" dirty="0">
              <a:solidFill>
                <a:srgbClr val="084B95"/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Residential Energy Storage</a:t>
            </a:r>
            <a:b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C&amp;I Energy Storage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zh-CN" sz="1100" dirty="0"/>
          </a:p>
          <a:p>
            <a:endParaRPr lang="en-US" altLang="zh-CN" sz="1100" dirty="0"/>
          </a:p>
          <a:p>
            <a:r>
              <a:rPr lang="en-US" altLang="zh-CN" sz="1100" b="1" dirty="0">
                <a:solidFill>
                  <a:srgbClr val="084B95"/>
                </a:solidFill>
              </a:rPr>
              <a:t>Electricity Management</a:t>
            </a:r>
            <a:endParaRPr lang="en-US" altLang="zh-CN" sz="1100" b="1" dirty="0">
              <a:solidFill>
                <a:srgbClr val="084B95"/>
              </a:solidFill>
            </a:endParaRPr>
          </a:p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Smart Energy Controller</a:t>
            </a:r>
            <a:b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Smart Energy Management System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43155" y="6302725"/>
            <a:ext cx="18242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kern="1500" dirty="0">
                <a:solidFill>
                  <a:schemeClr val="tx1">
                    <a:lumMod val="75000"/>
                    <a:lumOff val="25000"/>
                  </a:schemeClr>
                </a:solidFill>
                <a:ea typeface="方正兰亭刊黑简体" panose="02000000000000000000" pitchFamily="2" charset="-122"/>
              </a:rPr>
              <a:t>integrated solution</a:t>
            </a:r>
            <a:endParaRPr lang="zh-CN" altLang="en-US" sz="1200" kern="1500" dirty="0">
              <a:solidFill>
                <a:schemeClr val="tx1">
                  <a:lumMod val="75000"/>
                  <a:lumOff val="25000"/>
                </a:schemeClr>
              </a:solidFill>
              <a:ea typeface="方正兰亭刊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3870" y="1262163"/>
            <a:ext cx="2058930" cy="1861234"/>
          </a:xfrm>
          <a:prstGeom prst="rect">
            <a:avLst/>
          </a:prstGeom>
        </p:spPr>
      </p:pic>
      <p:sp>
        <p:nvSpPr>
          <p:cNvPr id="24" name="标题 1"/>
          <p:cNvSpPr>
            <a:spLocks noGrp="1"/>
          </p:cNvSpPr>
          <p:nvPr>
            <p:ph type="title"/>
          </p:nvPr>
        </p:nvSpPr>
        <p:spPr>
          <a:xfrm>
            <a:off x="487231" y="138955"/>
            <a:ext cx="3256915" cy="369332"/>
          </a:xfrm>
        </p:spPr>
        <p:txBody>
          <a:bodyPr/>
          <a:lstStyle/>
          <a:p>
            <a:r>
              <a:rPr lang="en-US" altLang="zh-CN" b="1" spc="150" dirty="0">
                <a:solidFill>
                  <a:srgbClr val="064995">
                    <a:alpha val="100000"/>
                  </a:srgbClr>
                </a:solidFill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</a:rPr>
              <a:t>Haier Energy </a:t>
            </a:r>
            <a:endParaRPr lang="zh-CN" altLang="en-US" dirty="0">
              <a:ea typeface="方正兰亭刊黑简体" panose="0200000000000000000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57200" y="817098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Haier</a:t>
            </a:r>
            <a:r>
              <a:rPr lang="en-US" altLang="zh-CN" sz="1800" b="1" kern="0" spc="18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8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lang="en-US" altLang="zh-CN" sz="1800" b="1" kern="0" spc="16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8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</a:t>
            </a:r>
            <a:r>
              <a:rPr lang="en-US" altLang="zh-CN" sz="1800" b="1" kern="0" spc="15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8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</a:t>
            </a:r>
            <a:r>
              <a:rPr lang="en-US" altLang="zh-CN" sz="1800" b="1" kern="0" spc="15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8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Layout</a:t>
            </a:r>
            <a:r>
              <a:rPr lang="en-US" altLang="zh-CN" sz="1800" b="1" kern="0" spc="18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8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lang="en-US" altLang="zh-CN" sz="1800" b="1" kern="0" spc="18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8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Synergy</a:t>
            </a:r>
            <a:endParaRPr lang="zh-CN" altLang="en-US" dirty="0">
              <a:ea typeface="方正兰亭刊黑简体" panose="02000000000000000000"/>
            </a:endParaRPr>
          </a:p>
        </p:txBody>
      </p:sp>
      <p:pic>
        <p:nvPicPr>
          <p:cNvPr id="2" name="图片 1" descr="手机屏幕的截图&#10;&#10;AI 生成的内容可能不正确。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78" r="3181"/>
          <a:stretch>
            <a:fillRect/>
          </a:stretch>
        </p:blipFill>
        <p:spPr>
          <a:xfrm>
            <a:off x="0" y="5753100"/>
            <a:ext cx="12187110" cy="2209800"/>
          </a:xfrm>
          <a:prstGeom prst="rect">
            <a:avLst/>
          </a:prstGeom>
        </p:spPr>
      </p:pic>
      <p:sp>
        <p:nvSpPr>
          <p:cNvPr id="3" name="textbox 98"/>
          <p:cNvSpPr/>
          <p:nvPr/>
        </p:nvSpPr>
        <p:spPr>
          <a:xfrm>
            <a:off x="6346132" y="4780197"/>
            <a:ext cx="2308858" cy="1266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128270" algn="l" rtl="0" eaLnBrk="0">
              <a:lnSpc>
                <a:spcPts val="1225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Green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Energy: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Photovoltaic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business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165100" algn="l" rtl="0" eaLnBrk="0">
              <a:lnSpc>
                <a:spcPct val="77000"/>
              </a:lnSpc>
              <a:spcBef>
                <a:spcPts val="12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covering the Southeast Asia re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gion,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60325" algn="l" rtl="0" eaLnBrk="0">
              <a:lnSpc>
                <a:spcPts val="113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responsible for project sales, eq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uipment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46355" algn="l" rtl="0" eaLnBrk="0">
              <a:lnSpc>
                <a:spcPts val="115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supply, implementation, and operat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ion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&amp;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107950" algn="l" rtl="0" eaLnBrk="0">
              <a:lnSpc>
                <a:spcPct val="76000"/>
              </a:lnSpc>
              <a:spcBef>
                <a:spcPts val="13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maintenance management, pr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omoting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0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regional sustainable energy devel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opment.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textbox 100"/>
          <p:cNvSpPr/>
          <p:nvPr/>
        </p:nvSpPr>
        <p:spPr>
          <a:xfrm>
            <a:off x="1333500" y="4780667"/>
            <a:ext cx="2116396" cy="11283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141605" algn="l" rtl="0" eaLnBrk="0">
              <a:lnSpc>
                <a:spcPts val="103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Vestwoods: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Energ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y storage business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168275" algn="l" rtl="0" eaLnBrk="0">
              <a:lnSpc>
                <a:spcPct val="100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covering the</a:t>
            </a:r>
            <a:r>
              <a:rPr sz="900" kern="0" spc="12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Middle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East and Africa,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32385" algn="l" rtl="0" eaLnBrk="0">
              <a:lnSpc>
                <a:spcPct val="100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providing integrated se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rvices from sales to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200660" algn="l" rtl="0" eaLnBrk="0">
              <a:lnSpc>
                <a:spcPct val="100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equipment supply,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installation, and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34290" algn="l" rtl="0" eaLnBrk="0">
              <a:lnSpc>
                <a:spcPct val="100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operation &amp; main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tenance, enhancing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local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443865" algn="l" rtl="0" eaLnBrk="0">
              <a:lnSpc>
                <a:spcPts val="103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power system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reliability.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textbox 102"/>
          <p:cNvSpPr/>
          <p:nvPr/>
        </p:nvSpPr>
        <p:spPr>
          <a:xfrm>
            <a:off x="8860095" y="4814487"/>
            <a:ext cx="2137017" cy="1089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64135" algn="l" rtl="0" eaLnBrk="0">
              <a:lnSpc>
                <a:spcPct val="77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Sales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Platform: Coverin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g South Asia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164465" algn="l" rtl="0" eaLnBrk="0">
              <a:lnSpc>
                <a:spcPts val="113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and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Europe markets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, connecting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247650" algn="l" rtl="0" eaLnBrk="0">
              <a:lnSpc>
                <a:spcPct val="100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products with custome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rs, and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promoting localized sales a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nd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services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329565" algn="l" rtl="0" eaLnBrk="0">
              <a:lnSpc>
                <a:spcPts val="115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of global energ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y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products.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104"/>
          <p:cNvSpPr/>
          <p:nvPr/>
        </p:nvSpPr>
        <p:spPr>
          <a:xfrm>
            <a:off x="3869745" y="4780197"/>
            <a:ext cx="1983048" cy="7124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130175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ELEC: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Provider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of inverters and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132715" algn="l" rtl="0" eaLnBrk="0">
              <a:lnSpc>
                <a:spcPct val="77000"/>
              </a:lnSpc>
              <a:spcBef>
                <a:spcPts val="12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PCS equipment, supplyi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ng core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marL="60960" algn="l" rtl="0" eaLnBrk="0">
              <a:lnSpc>
                <a:spcPts val="120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devices for global energ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y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+mn-lt"/>
                <a:ea typeface="Arial" panose="020B0604020202020204"/>
                <a:cs typeface="Arial" panose="020B0604020202020204"/>
              </a:rPr>
              <a:t>projects.</a:t>
            </a:r>
            <a:endParaRPr sz="900" dirty="0">
              <a:latin typeface="+mn-lt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  <a:spcBef>
                <a:spcPts val="15"/>
              </a:spcBef>
            </a:pPr>
            <a:endParaRPr sz="900" dirty="0">
              <a:latin typeface="+mn-lt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31" y="3124200"/>
            <a:ext cx="171538" cy="448767"/>
          </a:xfrm>
          <a:prstGeom prst="rect">
            <a:avLst/>
          </a:prstGeom>
        </p:spPr>
      </p:pic>
      <p:pic>
        <p:nvPicPr>
          <p:cNvPr id="8" name="图片 7" descr="图形用户界面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70" y="3148676"/>
            <a:ext cx="9527260" cy="13349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图片 184" descr="111-01"/>
          <p:cNvPicPr>
            <a:picLocks noChangeAspect="1"/>
          </p:cNvPicPr>
          <p:nvPr/>
        </p:nvPicPr>
        <p:blipFill>
          <a:blip r:embed="rId1"/>
          <a:srcRect t="23039" r="-460"/>
          <a:stretch>
            <a:fillRect/>
          </a:stretch>
        </p:blipFill>
        <p:spPr>
          <a:xfrm>
            <a:off x="0" y="622596"/>
            <a:ext cx="12436676" cy="6464004"/>
          </a:xfrm>
          <a:prstGeom prst="rect">
            <a:avLst/>
          </a:prstGeom>
        </p:spPr>
      </p:pic>
      <p:sp>
        <p:nvSpPr>
          <p:cNvPr id="187" name="文本框 186"/>
          <p:cNvSpPr txBox="1"/>
          <p:nvPr/>
        </p:nvSpPr>
        <p:spPr>
          <a:xfrm>
            <a:off x="482618" y="847689"/>
            <a:ext cx="5613382" cy="28861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/>
              </a:rPr>
              <a:t>Haier Group, as a world-leading service provider of better life and digital  transformation  solutions, has  always  been  user-centered. It  leverages  technological innovation to customize smart lives for global users, con-  tributing to the high-quality and sustainable development of the </a:t>
            </a:r>
            <a:r>
              <a:rPr lang="en-US" altLang="zh-CN" sz="1200" dirty="0" err="1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/>
              </a:rPr>
              <a:t>econo</a:t>
            </a:r>
            <a:r>
              <a:rPr lang="en-US" altLang="zh-CN" sz="120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/>
              </a:rPr>
              <a:t>-  my   and   society. </a:t>
            </a:r>
            <a:endParaRPr lang="en-US" altLang="zh-CN" sz="120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/>
            </a:endParaRPr>
          </a:p>
          <a:p>
            <a:pPr algn="l">
              <a:lnSpc>
                <a:spcPts val="2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/>
              </a:rPr>
              <a:t>For </a:t>
            </a:r>
            <a:r>
              <a:rPr lang="en-US" altLang="zh-CN" sz="1200" b="1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/>
              </a:rPr>
              <a:t>six consecutive years</a:t>
            </a:r>
            <a:r>
              <a:rPr lang="en-US" altLang="zh-CN" sz="120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/>
              </a:rPr>
              <a:t>, it has remained in the  </a:t>
            </a:r>
            <a:r>
              <a:rPr lang="en-US" altLang="zh-CN" sz="1200" b="1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/>
              </a:rPr>
              <a:t>"BrandZ Top 100 Most Valuable Global Brands“ </a:t>
            </a:r>
            <a:r>
              <a:rPr lang="en-US" altLang="zh-CN" sz="120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/>
              </a:rPr>
              <a:t>as the world's only </a:t>
            </a:r>
            <a:r>
              <a:rPr lang="en-US" altLang="zh-CN" sz="1200" dirty="0" err="1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/>
              </a:rPr>
              <a:t>loT</a:t>
            </a:r>
            <a:r>
              <a:rPr lang="en-US" altLang="zh-CN" sz="120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/>
              </a:rPr>
              <a:t>  ecosystem brand.</a:t>
            </a:r>
            <a:endParaRPr lang="en-US" altLang="zh-CN" sz="120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/>
            </a:endParaRPr>
          </a:p>
          <a:p>
            <a:pPr algn="l">
              <a:lnSpc>
                <a:spcPts val="2000"/>
              </a:lnSpc>
            </a:pPr>
            <a:endParaRPr lang="zh-CN" altLang="en-US" sz="120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/>
            </a:endParaRPr>
          </a:p>
          <a:p>
            <a:pPr algn="l">
              <a:lnSpc>
                <a:spcPts val="2000"/>
              </a:lnSpc>
            </a:pPr>
            <a:endParaRPr lang="zh-CN" altLang="en-US" sz="120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/>
            </a:endParaRPr>
          </a:p>
          <a:p>
            <a:pPr algn="l">
              <a:lnSpc>
                <a:spcPts val="2000"/>
              </a:lnSpc>
            </a:pPr>
            <a:endParaRPr lang="zh-CN" altLang="en-US" sz="120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/>
            </a:endParaRPr>
          </a:p>
          <a:p>
            <a:pPr algn="l">
              <a:lnSpc>
                <a:spcPts val="2000"/>
              </a:lnSpc>
            </a:pPr>
            <a:endParaRPr lang="zh-CN" altLang="en-US" sz="120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/>
              <a:sym typeface="+mn-ea"/>
            </a:endParaRPr>
          </a:p>
        </p:txBody>
      </p:sp>
      <p:pic>
        <p:nvPicPr>
          <p:cNvPr id="196" name="图片 195" descr="图形用户界面, 应用程序&#10;&#10;AI 生成的内容可能不正确。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253" r="262" b="34088"/>
          <a:stretch>
            <a:fillRect/>
          </a:stretch>
        </p:blipFill>
        <p:spPr>
          <a:xfrm>
            <a:off x="-304800" y="3874859"/>
            <a:ext cx="7010400" cy="3592741"/>
          </a:xfrm>
          <a:prstGeom prst="rect">
            <a:avLst/>
          </a:prstGeom>
        </p:spPr>
      </p:pic>
      <p:sp>
        <p:nvSpPr>
          <p:cNvPr id="211" name="标题 1"/>
          <p:cNvSpPr>
            <a:spLocks noGrp="1"/>
          </p:cNvSpPr>
          <p:nvPr>
            <p:ph type="title"/>
          </p:nvPr>
        </p:nvSpPr>
        <p:spPr>
          <a:xfrm>
            <a:off x="487231" y="138955"/>
            <a:ext cx="3256915" cy="369332"/>
          </a:xfrm>
        </p:spPr>
        <p:txBody>
          <a:bodyPr/>
          <a:lstStyle/>
          <a:p>
            <a:r>
              <a:rPr lang="en-US" altLang="zh-CN" b="1" spc="150" dirty="0">
                <a:solidFill>
                  <a:srgbClr val="064995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About Haier Group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1219200" y="4406155"/>
            <a:ext cx="1167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Bahnschrift" panose="020B0502040204020203" pitchFamily="34" charset="0"/>
              </a:rPr>
              <a:t>#1</a:t>
            </a:r>
            <a:endParaRPr lang="en-US" altLang="zh-CN" sz="2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8335" y="4368598"/>
            <a:ext cx="1088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 altLang="zh-CN" sz="2800" spc="-150" dirty="0"/>
              <a:t>143+</a:t>
            </a:r>
            <a:endParaRPr lang="zh-CN" altLang="en-US" sz="1100" spc="-150" dirty="0">
              <a:ea typeface="方正兰亭刊黑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4432" y="5493491"/>
            <a:ext cx="1377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pc="-100" dirty="0">
                <a:solidFill>
                  <a:schemeClr val="bg1"/>
                </a:solidFill>
              </a:rPr>
              <a:t>48.1 B€</a:t>
            </a:r>
            <a:endParaRPr lang="en-US" altLang="zh-CN" sz="2000" spc="-100" dirty="0">
              <a:solidFill>
                <a:schemeClr val="bg1"/>
              </a:solidFill>
            </a:endParaRPr>
          </a:p>
          <a:p>
            <a:endParaRPr lang="en-US" altLang="zh-CN" sz="2000" spc="-1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85834" y="5440396"/>
            <a:ext cx="1801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-150" dirty="0">
                <a:solidFill>
                  <a:schemeClr val="bg1"/>
                </a:solidFill>
                <a:latin typeface="Bahnschrift" panose="020B0502040204020203" pitchFamily="34" charset="0"/>
              </a:rPr>
              <a:t>1 BILLION</a:t>
            </a:r>
            <a:endParaRPr lang="zh-CN" altLang="en-US" sz="2400" spc="-1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73975" y="4779117"/>
            <a:ext cx="11122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ea typeface="方正兰亭刊黑简体" panose="02000000000000000000" pitchFamily="2" charset="-122"/>
              </a:rPr>
              <a:t>Manufacturing centers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22951" y="4736800"/>
            <a:ext cx="111159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 pitchFamily="2" charset="-122"/>
              </a:rPr>
              <a:t>Countries &amp; Regions</a:t>
            </a:r>
            <a:endParaRPr lang="en-US" altLang="zh-CN" sz="105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92459" y="4368598"/>
            <a:ext cx="1003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-15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 pitchFamily="2" charset="-122"/>
              </a:rPr>
              <a:t>200+</a:t>
            </a:r>
            <a:endParaRPr lang="zh-CN" altLang="en-US" sz="240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39153" y="5767228"/>
            <a:ext cx="990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 pitchFamily="2" charset="-122"/>
              </a:defRPr>
            </a:lvl1pPr>
          </a:lstStyle>
          <a:p>
            <a:r>
              <a:rPr lang="en-US" altLang="zh-CN" sz="1050" dirty="0"/>
              <a:t>Operating Revenue</a:t>
            </a:r>
            <a:endParaRPr lang="zh-CN" altLang="en-US" sz="1050" dirty="0"/>
          </a:p>
        </p:txBody>
      </p:sp>
      <p:sp>
        <p:nvSpPr>
          <p:cNvPr id="11" name="文本框 10"/>
          <p:cNvSpPr txBox="1"/>
          <p:nvPr/>
        </p:nvSpPr>
        <p:spPr>
          <a:xfrm>
            <a:off x="1226455" y="4780174"/>
            <a:ext cx="180141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 pitchFamily="2" charset="-122"/>
              </a:rPr>
              <a:t>Globally in Major Appliances</a:t>
            </a:r>
            <a:endParaRPr lang="zh-CN" altLang="en-US" sz="105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96736" y="5853955"/>
            <a:ext cx="127853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 pitchFamily="2" charset="-122"/>
              </a:rPr>
              <a:t>User families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4383" y="2688397"/>
            <a:ext cx="54565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Bahnschrift" panose="020B0502040204020203" pitchFamily="34" charset="0"/>
                <a:cs typeface="Bahnschrift" panose="020B0502040204020203" pitchFamily="34" charset="0"/>
                <a:sym typeface="+mn-ea"/>
              </a:rPr>
              <a:t>6 </a:t>
            </a:r>
            <a:r>
              <a:rPr lang="en-US" altLang="zh-CN" sz="1200" dirty="0">
                <a:solidFill>
                  <a:schemeClr val="bg1"/>
                </a:solidFill>
                <a:ea typeface="方正兰亭黑6_GBK" panose="02000000000000000000" pitchFamily="2" charset="-122"/>
                <a:sym typeface="+mn-ea"/>
              </a:rPr>
              <a:t>years</a:t>
            </a:r>
            <a:endParaRPr lang="zh-CN" altLang="en-US" sz="1200" dirty="0">
              <a:solidFill>
                <a:schemeClr val="bg1"/>
              </a:solidFill>
              <a:ea typeface="方正兰亭黑6_GBK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0871" y="3368064"/>
            <a:ext cx="25233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 pitchFamily="2" charset="-122"/>
                <a:sym typeface="+mn-ea"/>
              </a:rPr>
              <a:t>The only IoT ecosystem in the</a:t>
            </a:r>
            <a:endParaRPr lang="en-US" altLang="zh-CN" sz="110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 pitchFamily="2" charset="-122"/>
              <a:sym typeface="+mn-ea"/>
            </a:endParaRPr>
          </a:p>
          <a:p>
            <a:r>
              <a:rPr lang="en-US" altLang="zh-CN" sz="110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 pitchFamily="2" charset="-122"/>
                <a:sym typeface="+mn-ea"/>
              </a:rPr>
              <a:t>World for six consecutive years</a:t>
            </a:r>
            <a:endParaRPr lang="zh-CN" altLang="en-US" sz="110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51203" y="2754357"/>
            <a:ext cx="2258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-500" dirty="0">
                <a:solidFill>
                  <a:schemeClr val="bg1"/>
                </a:solidFill>
                <a:latin typeface="Bahnschrift" panose="020B0502040204020203" pitchFamily="34" charset="0"/>
                <a:cs typeface="Bahnschrift" panose="020B0502040204020203" pitchFamily="34" charset="0"/>
                <a:sym typeface="+mn-ea"/>
              </a:rPr>
              <a:t>100</a:t>
            </a:r>
            <a:endParaRPr lang="zh-CN" altLang="en-US" sz="4000" spc="-5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79858" y="3105597"/>
            <a:ext cx="666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兰亭黑6_GBK" panose="02000000000000000000" pitchFamily="2" charset="-122"/>
                <a:ea typeface="方正兰亭黑6_GBK" panose="02000000000000000000" pitchFamily="2" charset="-122"/>
              </a:rPr>
              <a:t>top</a:t>
            </a:r>
            <a:endParaRPr lang="zh-CN" altLang="en-US" sz="1200" dirty="0">
              <a:solidFill>
                <a:schemeClr val="bg1"/>
              </a:solidFill>
              <a:latin typeface="方正兰亭黑6_GBK" panose="02000000000000000000" pitchFamily="2" charset="-122"/>
              <a:ea typeface="方正兰亭黑6_GBK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57711" y="3382809"/>
            <a:ext cx="27351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方正兰亭刊黑简体" panose="02000000000000000000" pitchFamily="2" charset="-122"/>
                <a:ea typeface="方正兰亭刊黑简体" panose="02000000000000000000" pitchFamily="2" charset="-122"/>
                <a:sym typeface="+mn-ea"/>
              </a:rPr>
              <a:t>Retain its position in the “BrandZ Top 100 Most Valuable Global Brands”</a:t>
            </a:r>
            <a:endParaRPr lang="zh-CN" altLang="en-US" sz="1100" dirty="0">
              <a:solidFill>
                <a:schemeClr val="bg1"/>
              </a:solidFill>
              <a:latin typeface="方正兰亭刊黑简体" panose="02000000000000000000" pitchFamily="2" charset="-122"/>
              <a:ea typeface="方正兰亭刊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草地上的风车&#10;&#10;AI 生成的内容可能不正确。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51" y="1861350"/>
            <a:ext cx="2786849" cy="2786849"/>
          </a:xfrm>
          <a:prstGeom prst="rect">
            <a:avLst/>
          </a:prstGeom>
        </p:spPr>
      </p:pic>
      <p:pic>
        <p:nvPicPr>
          <p:cNvPr id="20" name="图片 19" descr="山上的风景&#10;&#10;AI 生成的内容可能不正确。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151" y="1871510"/>
            <a:ext cx="2786849" cy="2786849"/>
          </a:xfrm>
          <a:prstGeom prst="rect">
            <a:avLst/>
          </a:prstGeom>
        </p:spPr>
      </p:pic>
      <p:pic>
        <p:nvPicPr>
          <p:cNvPr id="23" name="图片 22" descr="建筑与房屋的城市空拍图&#10;&#10;AI 生成的内容可能不正确。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139" y="1881670"/>
            <a:ext cx="2786849" cy="2786849"/>
          </a:xfrm>
          <a:prstGeom prst="rect">
            <a:avLst/>
          </a:prstGeom>
        </p:spPr>
      </p:pic>
      <p:pic>
        <p:nvPicPr>
          <p:cNvPr id="25" name="图片 24" descr="女人在草地上&#10;&#10;AI 生成的内容可能不正确。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1881670"/>
            <a:ext cx="2786849" cy="278684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487045" y="129540"/>
            <a:ext cx="5723890" cy="62357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b="1" spc="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VESTWOODS Brand Significance</a:t>
            </a:r>
            <a:endParaRPr b="1" spc="-12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object 28"/>
          <p:cNvSpPr txBox="1"/>
          <p:nvPr/>
        </p:nvSpPr>
        <p:spPr>
          <a:xfrm>
            <a:off x="699738" y="2026479"/>
            <a:ext cx="1043527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endParaRPr sz="1800" b="1" spc="-1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30"/>
          <p:cNvSpPr txBox="1"/>
          <p:nvPr/>
        </p:nvSpPr>
        <p:spPr>
          <a:xfrm>
            <a:off x="4308954" y="2040556"/>
            <a:ext cx="171084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</a:t>
            </a:r>
            <a:r>
              <a:rPr lang="en-US" sz="1800" b="1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800" b="1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sz="1800" b="1" spc="-10" dirty="0">
              <a:solidFill>
                <a:srgbClr val="084B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31"/>
          <p:cNvSpPr txBox="1"/>
          <p:nvPr/>
        </p:nvSpPr>
        <p:spPr>
          <a:xfrm>
            <a:off x="6242050" y="2057400"/>
            <a:ext cx="168275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INTELLIGENCE</a:t>
            </a:r>
            <a:endParaRPr sz="1800" b="1" spc="-3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37"/>
          <p:cNvSpPr txBox="1"/>
          <p:nvPr/>
        </p:nvSpPr>
        <p:spPr>
          <a:xfrm>
            <a:off x="684498" y="2413263"/>
            <a:ext cx="2065836" cy="534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>
              <a:lnSpc>
                <a:spcPct val="124000"/>
              </a:lnSpc>
              <a:spcBef>
                <a:spcPts val="100"/>
              </a:spcBef>
            </a:pP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Pioneering</a:t>
            </a:r>
            <a:r>
              <a:rPr sz="700" spc="1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innovative</a:t>
            </a:r>
            <a:r>
              <a:rPr sz="700" spc="1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</a:t>
            </a:r>
            <a:r>
              <a:rPr sz="700" spc="1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technologies,</a:t>
            </a:r>
            <a:r>
              <a:rPr sz="700" spc="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sz="700" spc="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</a:t>
            </a:r>
            <a:r>
              <a:rPr sz="700" spc="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700" spc="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  <a:r>
              <a:rPr sz="700" spc="5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700" spc="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700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700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zero-carbon</a:t>
            </a:r>
            <a:r>
              <a:rPr sz="700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era.</a:t>
            </a:r>
            <a:r>
              <a:rPr sz="700" spc="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Together,</a:t>
            </a:r>
            <a:r>
              <a:rPr sz="700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sz="700" spc="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700" spc="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committed</a:t>
            </a:r>
            <a:r>
              <a:rPr sz="700" spc="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700" spc="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safeguarding</a:t>
            </a:r>
            <a:r>
              <a:rPr sz="700" spc="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sz="700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planet’s</a:t>
            </a:r>
            <a:r>
              <a:rPr sz="700" spc="1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sz="700" spc="1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homeland.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38"/>
          <p:cNvSpPr txBox="1"/>
          <p:nvPr/>
        </p:nvSpPr>
        <p:spPr>
          <a:xfrm>
            <a:off x="3427563" y="2442790"/>
            <a:ext cx="2520907" cy="801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24000"/>
              </a:lnSpc>
              <a:spcBef>
                <a:spcPts val="100"/>
              </a:spcBef>
            </a:pPr>
            <a:r>
              <a:rPr sz="700" spc="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Guided</a:t>
            </a:r>
            <a:r>
              <a:rPr sz="700" spc="1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700" spc="12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sz="700" spc="1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"Borderless</a:t>
            </a:r>
            <a:r>
              <a:rPr sz="700" spc="12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Ecosystem"</a:t>
            </a:r>
            <a:r>
              <a:rPr sz="700" spc="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philosophy,</a:t>
            </a:r>
            <a:r>
              <a:rPr sz="700" spc="5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sz="700" spc="6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synergize</a:t>
            </a:r>
            <a:r>
              <a:rPr sz="700" spc="6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700" spc="6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innovation,</a:t>
            </a:r>
            <a:r>
              <a:rPr sz="700" spc="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capital,</a:t>
            </a:r>
            <a:r>
              <a:rPr sz="700" spc="1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700" spc="1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  <a:r>
              <a:rPr sz="700" spc="1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chains</a:t>
            </a:r>
            <a:r>
              <a:rPr sz="700" spc="1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700" spc="1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</a:t>
            </a:r>
            <a:r>
              <a:rPr sz="700" spc="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integrated</a:t>
            </a:r>
            <a:r>
              <a:rPr sz="700" spc="9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development.</a:t>
            </a:r>
            <a:r>
              <a:rPr sz="700" spc="1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700" spc="1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fostering</a:t>
            </a:r>
            <a:r>
              <a:rPr sz="700" spc="5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  <a:r>
              <a:rPr sz="700" spc="34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across</a:t>
            </a:r>
            <a:r>
              <a:rPr sz="700" spc="34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</a:t>
            </a:r>
            <a:r>
              <a:rPr sz="700" spc="35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ecosys-</a:t>
            </a:r>
            <a:r>
              <a:rPr sz="700" spc="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tems</a:t>
            </a:r>
            <a:r>
              <a:rPr sz="700" spc="7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700" spc="8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enabling</a:t>
            </a:r>
            <a:r>
              <a:rPr sz="700" spc="7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</a:t>
            </a:r>
            <a:r>
              <a:rPr sz="700" spc="8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prosperity</a:t>
            </a:r>
            <a:r>
              <a:rPr sz="700" spc="6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within </a:t>
            </a:r>
            <a:r>
              <a:rPr sz="700" spc="5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700" spc="6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sz="700" spc="6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sector,</a:t>
            </a:r>
            <a:r>
              <a:rPr sz="700" spc="6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sz="700" spc="7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6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r>
              <a:rPr sz="700" spc="6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700" spc="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</a:t>
            </a:r>
            <a:r>
              <a:rPr sz="700" spc="12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700" spc="1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globally</a:t>
            </a:r>
            <a:r>
              <a:rPr sz="700" spc="1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leading</a:t>
            </a:r>
            <a:r>
              <a:rPr sz="700" spc="1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distributed</a:t>
            </a:r>
            <a:r>
              <a:rPr sz="700" spc="5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sz="700" spc="21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sz="700" spc="21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ecosystem.</a:t>
            </a:r>
            <a:endParaRPr sz="700" dirty="0">
              <a:solidFill>
                <a:srgbClr val="084B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39"/>
          <p:cNvSpPr txBox="1"/>
          <p:nvPr/>
        </p:nvSpPr>
        <p:spPr>
          <a:xfrm>
            <a:off x="6252367" y="2478669"/>
            <a:ext cx="2065560" cy="534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>
              <a:lnSpc>
                <a:spcPct val="124000"/>
              </a:lnSpc>
              <a:spcBef>
                <a:spcPts val="100"/>
              </a:spcBef>
            </a:pP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700" spc="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700" spc="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premier</a:t>
            </a:r>
            <a:r>
              <a:rPr sz="700" spc="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provider</a:t>
            </a:r>
            <a:r>
              <a:rPr sz="700" spc="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700" spc="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distributed</a:t>
            </a:r>
            <a:r>
              <a:rPr sz="700" spc="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intelligent</a:t>
            </a:r>
            <a:r>
              <a:rPr sz="700" spc="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</a:t>
            </a:r>
            <a:r>
              <a:rPr sz="700" spc="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sz="700" spc="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solutions,</a:t>
            </a:r>
            <a:r>
              <a:rPr sz="700" spc="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sz="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leverage</a:t>
            </a:r>
            <a:r>
              <a:rPr sz="700" spc="1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sz="700" spc="1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sz="700" spc="1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sz="700" spc="1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sz="700" spc="4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</a:t>
            </a:r>
            <a:r>
              <a:rPr sz="700" spc="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700" spc="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</a:t>
            </a:r>
            <a:r>
              <a:rPr sz="700" spc="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sz="700" spc="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living</a:t>
            </a:r>
            <a:r>
              <a:rPr sz="700" spc="5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environments.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40"/>
          <p:cNvSpPr txBox="1"/>
          <p:nvPr/>
        </p:nvSpPr>
        <p:spPr>
          <a:xfrm>
            <a:off x="9400261" y="2022772"/>
            <a:ext cx="2031364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  <a:endParaRPr sz="1800" b="1" spc="-10" dirty="0">
              <a:solidFill>
                <a:srgbClr val="084B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1"/>
          <p:cNvSpPr txBox="1"/>
          <p:nvPr/>
        </p:nvSpPr>
        <p:spPr>
          <a:xfrm>
            <a:off x="9064434" y="2438400"/>
            <a:ext cx="2386000" cy="6677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675" marR="59690" algn="r">
              <a:lnSpc>
                <a:spcPct val="124000"/>
              </a:lnSpc>
              <a:spcBef>
                <a:spcPts val="100"/>
              </a:spcBef>
            </a:pPr>
            <a:r>
              <a:rPr sz="700" spc="5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700" spc="16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Users:</a:t>
            </a:r>
            <a:r>
              <a:rPr sz="700" spc="16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Delivering</a:t>
            </a:r>
            <a:r>
              <a:rPr sz="700" spc="16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green,</a:t>
            </a:r>
            <a:r>
              <a:rPr sz="700" spc="16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</a:t>
            </a:r>
            <a:r>
              <a:rPr sz="700" spc="-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car-</a:t>
            </a:r>
            <a:r>
              <a:rPr sz="700" spc="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bon,</a:t>
            </a:r>
            <a:r>
              <a:rPr sz="700" spc="6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700" spc="7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3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intelligent</a:t>
            </a:r>
            <a:r>
              <a:rPr sz="700" spc="7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lifestyles</a:t>
            </a:r>
            <a:r>
              <a:rPr sz="700" spc="7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4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</a:t>
            </a:r>
            <a:r>
              <a:rPr sz="700" spc="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innovative</a:t>
            </a:r>
            <a:r>
              <a:rPr sz="700" spc="13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partnerships.</a:t>
            </a:r>
            <a:endParaRPr sz="700" dirty="0">
              <a:solidFill>
                <a:srgbClr val="084B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 indent="-635" algn="r">
              <a:lnSpc>
                <a:spcPct val="124000"/>
              </a:lnSpc>
            </a:pPr>
            <a:r>
              <a:rPr sz="700" spc="5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700" spc="12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Partners:Creating</a:t>
            </a:r>
            <a:r>
              <a:rPr sz="700" spc="12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measurable</a:t>
            </a:r>
            <a:r>
              <a:rPr sz="700" spc="5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economic</a:t>
            </a:r>
            <a:r>
              <a:rPr sz="700" spc="6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sz="700" spc="6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700" spc="6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amplifying</a:t>
            </a:r>
            <a:r>
              <a:rPr sz="700" spc="6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</a:t>
            </a:r>
            <a:r>
              <a:rPr sz="700" spc="5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impacts</a:t>
            </a:r>
            <a:r>
              <a:rPr sz="700" spc="7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across</a:t>
            </a:r>
            <a:r>
              <a:rPr sz="700" spc="7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5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700" spc="75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sz="700" spc="8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spc="-10" dirty="0">
                <a:solidFill>
                  <a:srgbClr val="084B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ecosystem.</a:t>
            </a:r>
            <a:endParaRPr sz="700" dirty="0">
              <a:solidFill>
                <a:srgbClr val="084B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图片 15" descr="手机屏幕的截图&#10;&#10;AI 生成的内容可能不正确。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78" r="3181"/>
          <a:stretch>
            <a:fillRect/>
          </a:stretch>
        </p:blipFill>
        <p:spPr>
          <a:xfrm>
            <a:off x="4890" y="4648200"/>
            <a:ext cx="12187110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41350"/>
            <a:ext cx="12192000" cy="5995035"/>
          </a:xfrm>
          <a:custGeom>
            <a:avLst/>
            <a:gdLst/>
            <a:ahLst/>
            <a:cxnLst/>
            <a:rect l="l" t="t" r="r" b="b"/>
            <a:pathLst>
              <a:path w="12192000" h="6003290">
                <a:moveTo>
                  <a:pt x="12192000" y="0"/>
                </a:moveTo>
                <a:lnTo>
                  <a:pt x="0" y="0"/>
                </a:lnTo>
                <a:lnTo>
                  <a:pt x="0" y="6002870"/>
                </a:lnTo>
                <a:lnTo>
                  <a:pt x="12192000" y="60028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组合 7"/>
          <p:cNvGrpSpPr/>
          <p:nvPr/>
        </p:nvGrpSpPr>
        <p:grpSpPr>
          <a:xfrm>
            <a:off x="9483702" y="767221"/>
            <a:ext cx="2008257" cy="5843238"/>
            <a:chOff x="9483702" y="767221"/>
            <a:chExt cx="2008257" cy="5843238"/>
          </a:xfrm>
        </p:grpSpPr>
        <p:sp>
          <p:nvSpPr>
            <p:cNvPr id="9" name="object 4"/>
            <p:cNvSpPr/>
            <p:nvPr/>
          </p:nvSpPr>
          <p:spPr>
            <a:xfrm>
              <a:off x="9483702" y="767221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40">
                  <a:moveTo>
                    <a:pt x="822883" y="484847"/>
                  </a:moveTo>
                  <a:lnTo>
                    <a:pt x="54457" y="484847"/>
                  </a:lnTo>
                  <a:lnTo>
                    <a:pt x="33261" y="480569"/>
                  </a:lnTo>
                  <a:lnTo>
                    <a:pt x="15951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51" y="15944"/>
                  </a:lnTo>
                  <a:lnTo>
                    <a:pt x="33261" y="4277"/>
                  </a:lnTo>
                  <a:lnTo>
                    <a:pt x="54457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5"/>
            <p:cNvSpPr/>
            <p:nvPr/>
          </p:nvSpPr>
          <p:spPr>
            <a:xfrm>
              <a:off x="10496806" y="767221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40">
                  <a:moveTo>
                    <a:pt x="822883" y="484847"/>
                  </a:moveTo>
                  <a:lnTo>
                    <a:pt x="54444" y="484847"/>
                  </a:lnTo>
                  <a:lnTo>
                    <a:pt x="33255" y="480569"/>
                  </a:lnTo>
                  <a:lnTo>
                    <a:pt x="15949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49" y="15944"/>
                  </a:lnTo>
                  <a:lnTo>
                    <a:pt x="33255" y="4277"/>
                  </a:lnTo>
                  <a:lnTo>
                    <a:pt x="54444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6"/>
            <p:cNvSpPr/>
            <p:nvPr/>
          </p:nvSpPr>
          <p:spPr>
            <a:xfrm>
              <a:off x="9483702" y="1364384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57" y="484847"/>
                  </a:lnTo>
                  <a:lnTo>
                    <a:pt x="33261" y="480569"/>
                  </a:lnTo>
                  <a:lnTo>
                    <a:pt x="15951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51" y="15944"/>
                  </a:lnTo>
                  <a:lnTo>
                    <a:pt x="33261" y="4277"/>
                  </a:lnTo>
                  <a:lnTo>
                    <a:pt x="54457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7"/>
            <p:cNvSpPr/>
            <p:nvPr/>
          </p:nvSpPr>
          <p:spPr>
            <a:xfrm>
              <a:off x="10496806" y="1364384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44" y="484847"/>
                  </a:lnTo>
                  <a:lnTo>
                    <a:pt x="33255" y="480569"/>
                  </a:lnTo>
                  <a:lnTo>
                    <a:pt x="15949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49" y="15944"/>
                  </a:lnTo>
                  <a:lnTo>
                    <a:pt x="33255" y="4277"/>
                  </a:lnTo>
                  <a:lnTo>
                    <a:pt x="54444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8"/>
            <p:cNvSpPr/>
            <p:nvPr/>
          </p:nvSpPr>
          <p:spPr>
            <a:xfrm>
              <a:off x="9483702" y="1974253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57" y="484847"/>
                  </a:lnTo>
                  <a:lnTo>
                    <a:pt x="33261" y="480569"/>
                  </a:lnTo>
                  <a:lnTo>
                    <a:pt x="15951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51" y="15944"/>
                  </a:lnTo>
                  <a:lnTo>
                    <a:pt x="33261" y="4277"/>
                  </a:lnTo>
                  <a:lnTo>
                    <a:pt x="54457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9"/>
            <p:cNvSpPr/>
            <p:nvPr/>
          </p:nvSpPr>
          <p:spPr>
            <a:xfrm>
              <a:off x="10496806" y="1974253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44" y="484847"/>
                  </a:lnTo>
                  <a:lnTo>
                    <a:pt x="33255" y="480569"/>
                  </a:lnTo>
                  <a:lnTo>
                    <a:pt x="15949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49" y="15944"/>
                  </a:lnTo>
                  <a:lnTo>
                    <a:pt x="33255" y="4277"/>
                  </a:lnTo>
                  <a:lnTo>
                    <a:pt x="54444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10"/>
            <p:cNvSpPr/>
            <p:nvPr/>
          </p:nvSpPr>
          <p:spPr>
            <a:xfrm>
              <a:off x="9483702" y="2558042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57" y="484847"/>
                  </a:lnTo>
                  <a:lnTo>
                    <a:pt x="33261" y="480569"/>
                  </a:lnTo>
                  <a:lnTo>
                    <a:pt x="15951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51" y="15944"/>
                  </a:lnTo>
                  <a:lnTo>
                    <a:pt x="33261" y="4277"/>
                  </a:lnTo>
                  <a:lnTo>
                    <a:pt x="54457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11"/>
            <p:cNvSpPr/>
            <p:nvPr/>
          </p:nvSpPr>
          <p:spPr>
            <a:xfrm>
              <a:off x="10496806" y="2558042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44" y="484847"/>
                  </a:lnTo>
                  <a:lnTo>
                    <a:pt x="33255" y="480569"/>
                  </a:lnTo>
                  <a:lnTo>
                    <a:pt x="15949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49" y="15944"/>
                  </a:lnTo>
                  <a:lnTo>
                    <a:pt x="33255" y="4277"/>
                  </a:lnTo>
                  <a:lnTo>
                    <a:pt x="54444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12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10566353" y="923700"/>
              <a:ext cx="782397" cy="226026"/>
            </a:xfrm>
            <a:prstGeom prst="rect">
              <a:avLst/>
            </a:prstGeom>
          </p:spPr>
        </p:pic>
        <p:pic>
          <p:nvPicPr>
            <p:cNvPr id="31" name="object 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655060" y="4513082"/>
              <a:ext cx="621237" cy="169854"/>
            </a:xfrm>
            <a:prstGeom prst="rect">
              <a:avLst/>
            </a:prstGeom>
          </p:spPr>
        </p:pic>
        <p:pic>
          <p:nvPicPr>
            <p:cNvPr id="32" name="object 1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9724482" y="3229432"/>
              <a:ext cx="438009" cy="330346"/>
            </a:xfrm>
            <a:prstGeom prst="rect">
              <a:avLst/>
            </a:prstGeom>
          </p:spPr>
        </p:pic>
        <p:pic>
          <p:nvPicPr>
            <p:cNvPr id="33" name="object 1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0439400" y="1875283"/>
              <a:ext cx="1052559" cy="714188"/>
            </a:xfrm>
            <a:prstGeom prst="rect">
              <a:avLst/>
            </a:prstGeom>
          </p:spPr>
        </p:pic>
        <p:pic>
          <p:nvPicPr>
            <p:cNvPr id="34" name="object 1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9522488" y="860841"/>
              <a:ext cx="845925" cy="356425"/>
            </a:xfrm>
            <a:prstGeom prst="rect">
              <a:avLst/>
            </a:prstGeom>
          </p:spPr>
        </p:pic>
        <p:pic>
          <p:nvPicPr>
            <p:cNvPr id="35" name="object 1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0613066" y="5593275"/>
              <a:ext cx="711514" cy="366456"/>
            </a:xfrm>
            <a:prstGeom prst="rect">
              <a:avLst/>
            </a:prstGeom>
          </p:spPr>
        </p:pic>
        <p:sp>
          <p:nvSpPr>
            <p:cNvPr id="36" name="object 18"/>
            <p:cNvSpPr/>
            <p:nvPr/>
          </p:nvSpPr>
          <p:spPr>
            <a:xfrm>
              <a:off x="9483702" y="3141830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57" y="484847"/>
                  </a:lnTo>
                  <a:lnTo>
                    <a:pt x="33261" y="480569"/>
                  </a:lnTo>
                  <a:lnTo>
                    <a:pt x="15951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51" y="15944"/>
                  </a:lnTo>
                  <a:lnTo>
                    <a:pt x="33261" y="4277"/>
                  </a:lnTo>
                  <a:lnTo>
                    <a:pt x="54457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19"/>
            <p:cNvSpPr/>
            <p:nvPr/>
          </p:nvSpPr>
          <p:spPr>
            <a:xfrm>
              <a:off x="10496806" y="3141830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44" y="484847"/>
                  </a:lnTo>
                  <a:lnTo>
                    <a:pt x="33255" y="480569"/>
                  </a:lnTo>
                  <a:lnTo>
                    <a:pt x="15949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49" y="15944"/>
                  </a:lnTo>
                  <a:lnTo>
                    <a:pt x="33255" y="4277"/>
                  </a:lnTo>
                  <a:lnTo>
                    <a:pt x="54444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20"/>
            <p:cNvSpPr/>
            <p:nvPr/>
          </p:nvSpPr>
          <p:spPr>
            <a:xfrm>
              <a:off x="9483702" y="3738325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57" y="484847"/>
                  </a:lnTo>
                  <a:lnTo>
                    <a:pt x="33261" y="480569"/>
                  </a:lnTo>
                  <a:lnTo>
                    <a:pt x="15951" y="468903"/>
                  </a:lnTo>
                  <a:lnTo>
                    <a:pt x="4279" y="451597"/>
                  </a:lnTo>
                  <a:lnTo>
                    <a:pt x="0" y="430402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51" y="15944"/>
                  </a:lnTo>
                  <a:lnTo>
                    <a:pt x="33261" y="4277"/>
                  </a:lnTo>
                  <a:lnTo>
                    <a:pt x="54457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2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21"/>
            <p:cNvSpPr/>
            <p:nvPr/>
          </p:nvSpPr>
          <p:spPr>
            <a:xfrm>
              <a:off x="10496806" y="3738325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44" y="484847"/>
                  </a:lnTo>
                  <a:lnTo>
                    <a:pt x="33255" y="480569"/>
                  </a:lnTo>
                  <a:lnTo>
                    <a:pt x="15949" y="468903"/>
                  </a:lnTo>
                  <a:lnTo>
                    <a:pt x="4279" y="451597"/>
                  </a:lnTo>
                  <a:lnTo>
                    <a:pt x="0" y="430402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49" y="15944"/>
                  </a:lnTo>
                  <a:lnTo>
                    <a:pt x="33255" y="4277"/>
                  </a:lnTo>
                  <a:lnTo>
                    <a:pt x="54444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2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22"/>
            <p:cNvSpPr/>
            <p:nvPr/>
          </p:nvSpPr>
          <p:spPr>
            <a:xfrm>
              <a:off x="9483702" y="4348862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57" y="484847"/>
                  </a:lnTo>
                  <a:lnTo>
                    <a:pt x="33261" y="480569"/>
                  </a:lnTo>
                  <a:lnTo>
                    <a:pt x="15951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51" y="15944"/>
                  </a:lnTo>
                  <a:lnTo>
                    <a:pt x="33261" y="4277"/>
                  </a:lnTo>
                  <a:lnTo>
                    <a:pt x="54457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23"/>
            <p:cNvSpPr/>
            <p:nvPr/>
          </p:nvSpPr>
          <p:spPr>
            <a:xfrm>
              <a:off x="10496806" y="4348862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44" y="484847"/>
                  </a:lnTo>
                  <a:lnTo>
                    <a:pt x="33255" y="480569"/>
                  </a:lnTo>
                  <a:lnTo>
                    <a:pt x="15949" y="468903"/>
                  </a:lnTo>
                  <a:lnTo>
                    <a:pt x="4279" y="451597"/>
                  </a:lnTo>
                  <a:lnTo>
                    <a:pt x="0" y="430403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49" y="15944"/>
                  </a:lnTo>
                  <a:lnTo>
                    <a:pt x="33255" y="4277"/>
                  </a:lnTo>
                  <a:lnTo>
                    <a:pt x="54444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3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24"/>
            <p:cNvSpPr/>
            <p:nvPr/>
          </p:nvSpPr>
          <p:spPr>
            <a:xfrm>
              <a:off x="9483702" y="4931982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57" y="484847"/>
                  </a:lnTo>
                  <a:lnTo>
                    <a:pt x="33261" y="480569"/>
                  </a:lnTo>
                  <a:lnTo>
                    <a:pt x="15951" y="468903"/>
                  </a:lnTo>
                  <a:lnTo>
                    <a:pt x="4279" y="451597"/>
                  </a:lnTo>
                  <a:lnTo>
                    <a:pt x="0" y="430402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51" y="15944"/>
                  </a:lnTo>
                  <a:lnTo>
                    <a:pt x="33261" y="4277"/>
                  </a:lnTo>
                  <a:lnTo>
                    <a:pt x="54457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2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25"/>
            <p:cNvSpPr/>
            <p:nvPr/>
          </p:nvSpPr>
          <p:spPr>
            <a:xfrm>
              <a:off x="10496806" y="4931982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44" y="484847"/>
                  </a:lnTo>
                  <a:lnTo>
                    <a:pt x="33255" y="480569"/>
                  </a:lnTo>
                  <a:lnTo>
                    <a:pt x="15949" y="468903"/>
                  </a:lnTo>
                  <a:lnTo>
                    <a:pt x="4279" y="451597"/>
                  </a:lnTo>
                  <a:lnTo>
                    <a:pt x="0" y="430402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49" y="15944"/>
                  </a:lnTo>
                  <a:lnTo>
                    <a:pt x="33255" y="4277"/>
                  </a:lnTo>
                  <a:lnTo>
                    <a:pt x="54444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2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26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0569696" y="3248863"/>
              <a:ext cx="833889" cy="328339"/>
            </a:xfrm>
            <a:prstGeom prst="rect">
              <a:avLst/>
            </a:prstGeom>
          </p:spPr>
        </p:pic>
        <p:sp>
          <p:nvSpPr>
            <p:cNvPr id="45" name="object 27"/>
            <p:cNvSpPr/>
            <p:nvPr/>
          </p:nvSpPr>
          <p:spPr>
            <a:xfrm>
              <a:off x="9483702" y="6099560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57" y="484847"/>
                  </a:lnTo>
                  <a:lnTo>
                    <a:pt x="33261" y="480569"/>
                  </a:lnTo>
                  <a:lnTo>
                    <a:pt x="15951" y="468903"/>
                  </a:lnTo>
                  <a:lnTo>
                    <a:pt x="4279" y="451597"/>
                  </a:lnTo>
                  <a:lnTo>
                    <a:pt x="0" y="430402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51" y="15944"/>
                  </a:lnTo>
                  <a:lnTo>
                    <a:pt x="33261" y="4277"/>
                  </a:lnTo>
                  <a:lnTo>
                    <a:pt x="54457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2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28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699028" y="6216518"/>
              <a:ext cx="520261" cy="298247"/>
            </a:xfrm>
            <a:prstGeom prst="rect">
              <a:avLst/>
            </a:prstGeom>
          </p:spPr>
        </p:pic>
        <p:pic>
          <p:nvPicPr>
            <p:cNvPr id="47" name="object 2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9852832" y="2599286"/>
              <a:ext cx="212652" cy="425972"/>
            </a:xfrm>
            <a:prstGeom prst="rect">
              <a:avLst/>
            </a:prstGeom>
          </p:spPr>
        </p:pic>
        <p:pic>
          <p:nvPicPr>
            <p:cNvPr id="48" name="object 30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10596444" y="2663535"/>
              <a:ext cx="722213" cy="282867"/>
            </a:xfrm>
            <a:prstGeom prst="rect">
              <a:avLst/>
            </a:prstGeom>
          </p:spPr>
        </p:pic>
        <p:pic>
          <p:nvPicPr>
            <p:cNvPr id="49" name="object 31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10552038" y="1330983"/>
              <a:ext cx="845257" cy="563059"/>
            </a:xfrm>
            <a:prstGeom prst="rect">
              <a:avLst/>
            </a:prstGeom>
          </p:spPr>
        </p:pic>
        <p:pic>
          <p:nvPicPr>
            <p:cNvPr id="50" name="object 32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9759776" y="2059521"/>
              <a:ext cx="393874" cy="351076"/>
            </a:xfrm>
            <a:prstGeom prst="rect">
              <a:avLst/>
            </a:prstGeom>
          </p:spPr>
        </p:pic>
        <p:sp>
          <p:nvSpPr>
            <p:cNvPr id="51" name="object 33"/>
            <p:cNvSpPr/>
            <p:nvPr/>
          </p:nvSpPr>
          <p:spPr>
            <a:xfrm>
              <a:off x="10496806" y="5515771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44" y="484847"/>
                  </a:lnTo>
                  <a:lnTo>
                    <a:pt x="33255" y="480569"/>
                  </a:lnTo>
                  <a:lnTo>
                    <a:pt x="15949" y="468903"/>
                  </a:lnTo>
                  <a:lnTo>
                    <a:pt x="4279" y="451597"/>
                  </a:lnTo>
                  <a:lnTo>
                    <a:pt x="0" y="430402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49" y="15944"/>
                  </a:lnTo>
                  <a:lnTo>
                    <a:pt x="33255" y="4277"/>
                  </a:lnTo>
                  <a:lnTo>
                    <a:pt x="54444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2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34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10789703" y="3839627"/>
              <a:ext cx="393874" cy="316303"/>
            </a:xfrm>
            <a:prstGeom prst="rect">
              <a:avLst/>
            </a:prstGeom>
          </p:spPr>
        </p:pic>
        <p:pic>
          <p:nvPicPr>
            <p:cNvPr id="53" name="object 35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9612095" y="3851728"/>
              <a:ext cx="687440" cy="298247"/>
            </a:xfrm>
            <a:prstGeom prst="rect">
              <a:avLst/>
            </a:prstGeom>
          </p:spPr>
        </p:pic>
        <p:sp>
          <p:nvSpPr>
            <p:cNvPr id="54" name="object 36"/>
            <p:cNvSpPr/>
            <p:nvPr/>
          </p:nvSpPr>
          <p:spPr>
            <a:xfrm>
              <a:off x="9483702" y="5515771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57" y="484847"/>
                  </a:lnTo>
                  <a:lnTo>
                    <a:pt x="33261" y="480569"/>
                  </a:lnTo>
                  <a:lnTo>
                    <a:pt x="15951" y="468903"/>
                  </a:lnTo>
                  <a:lnTo>
                    <a:pt x="4279" y="451597"/>
                  </a:lnTo>
                  <a:lnTo>
                    <a:pt x="0" y="430402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51" y="15944"/>
                  </a:lnTo>
                  <a:lnTo>
                    <a:pt x="33261" y="4277"/>
                  </a:lnTo>
                  <a:lnTo>
                    <a:pt x="54457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2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37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9576653" y="5582642"/>
              <a:ext cx="769023" cy="403904"/>
            </a:xfrm>
            <a:prstGeom prst="rect">
              <a:avLst/>
            </a:prstGeom>
          </p:spPr>
        </p:pic>
        <p:pic>
          <p:nvPicPr>
            <p:cNvPr id="58" name="object 40"/>
            <p:cNvPicPr/>
            <p:nvPr/>
          </p:nvPicPr>
          <p:blipFill>
            <a:blip r:embed="rId16"/>
            <a:stretch>
              <a:fillRect/>
            </a:stretch>
          </p:blipFill>
          <p:spPr>
            <a:xfrm>
              <a:off x="9690140" y="4419392"/>
              <a:ext cx="553697" cy="389861"/>
            </a:xfrm>
            <a:prstGeom prst="rect">
              <a:avLst/>
            </a:prstGeom>
          </p:spPr>
        </p:pic>
        <p:pic>
          <p:nvPicPr>
            <p:cNvPr id="98" name="图片 97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562340" y="6251357"/>
              <a:ext cx="786410" cy="252775"/>
            </a:xfrm>
            <a:prstGeom prst="rect">
              <a:avLst/>
            </a:prstGeom>
          </p:spPr>
        </p:pic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632890" y="4960737"/>
              <a:ext cx="651998" cy="453389"/>
            </a:xfrm>
            <a:prstGeom prst="rect">
              <a:avLst/>
            </a:prstGeom>
          </p:spPr>
        </p:pic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646535" y="4967090"/>
              <a:ext cx="598501" cy="440684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0"/>
            <a:srcRect l="6942" t="7134" r="6942" b="2626"/>
            <a:stretch>
              <a:fillRect/>
            </a:stretch>
          </p:blipFill>
          <p:spPr>
            <a:xfrm>
              <a:off x="9768317" y="1412240"/>
              <a:ext cx="381681" cy="429228"/>
            </a:xfrm>
            <a:prstGeom prst="rect">
              <a:avLst/>
            </a:prstGeom>
          </p:spPr>
        </p:pic>
        <p:sp>
          <p:nvSpPr>
            <p:cNvPr id="4" name="object 33"/>
            <p:cNvSpPr/>
            <p:nvPr/>
          </p:nvSpPr>
          <p:spPr>
            <a:xfrm>
              <a:off x="10496806" y="6099560"/>
              <a:ext cx="924165" cy="510899"/>
            </a:xfrm>
            <a:custGeom>
              <a:avLst/>
              <a:gdLst/>
              <a:ahLst/>
              <a:cxnLst/>
              <a:rect l="l" t="t" r="r" b="b"/>
              <a:pathLst>
                <a:path w="877570" h="485139">
                  <a:moveTo>
                    <a:pt x="822883" y="484847"/>
                  </a:moveTo>
                  <a:lnTo>
                    <a:pt x="54444" y="484847"/>
                  </a:lnTo>
                  <a:lnTo>
                    <a:pt x="33255" y="480569"/>
                  </a:lnTo>
                  <a:lnTo>
                    <a:pt x="15949" y="468903"/>
                  </a:lnTo>
                  <a:lnTo>
                    <a:pt x="4279" y="451597"/>
                  </a:lnTo>
                  <a:lnTo>
                    <a:pt x="0" y="430402"/>
                  </a:lnTo>
                  <a:lnTo>
                    <a:pt x="0" y="54444"/>
                  </a:lnTo>
                  <a:lnTo>
                    <a:pt x="4279" y="33250"/>
                  </a:lnTo>
                  <a:lnTo>
                    <a:pt x="15949" y="15944"/>
                  </a:lnTo>
                  <a:lnTo>
                    <a:pt x="33255" y="4277"/>
                  </a:lnTo>
                  <a:lnTo>
                    <a:pt x="54444" y="0"/>
                  </a:lnTo>
                  <a:lnTo>
                    <a:pt x="822883" y="0"/>
                  </a:lnTo>
                  <a:lnTo>
                    <a:pt x="844078" y="4277"/>
                  </a:lnTo>
                  <a:lnTo>
                    <a:pt x="861383" y="15944"/>
                  </a:lnTo>
                  <a:lnTo>
                    <a:pt x="873050" y="33250"/>
                  </a:lnTo>
                  <a:lnTo>
                    <a:pt x="877328" y="54444"/>
                  </a:lnTo>
                  <a:lnTo>
                    <a:pt x="877328" y="430402"/>
                  </a:lnTo>
                  <a:lnTo>
                    <a:pt x="873050" y="451597"/>
                  </a:lnTo>
                  <a:lnTo>
                    <a:pt x="861383" y="468903"/>
                  </a:lnTo>
                  <a:lnTo>
                    <a:pt x="844078" y="480569"/>
                  </a:lnTo>
                  <a:lnTo>
                    <a:pt x="822883" y="484847"/>
                  </a:lnTo>
                  <a:close/>
                </a:path>
              </a:pathLst>
            </a:custGeom>
            <a:ln w="3175">
              <a:solidFill>
                <a:srgbClr val="06499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28"/>
          <p:cNvSpPr txBox="1">
            <a:spLocks noGrp="1"/>
          </p:cNvSpPr>
          <p:nvPr/>
        </p:nvSpPr>
        <p:spPr>
          <a:xfrm>
            <a:off x="487045" y="129540"/>
            <a:ext cx="7346315" cy="63754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>
            <a:lvl1pPr>
              <a:defRPr sz="2400" b="0" i="0">
                <a:solidFill>
                  <a:srgbClr val="064994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zh-CN" b="1" spc="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VESTWOODS Leading Marketing share</a:t>
            </a:r>
            <a:endParaRPr b="1" spc="-35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object 27"/>
          <p:cNvSpPr txBox="1"/>
          <p:nvPr/>
        </p:nvSpPr>
        <p:spPr>
          <a:xfrm>
            <a:off x="609601" y="914400"/>
            <a:ext cx="7010399" cy="1482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indent="-17018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Telecom market share in India exceeds </a:t>
            </a:r>
            <a:r>
              <a:rPr lang="en-US" sz="1600" b="1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35%</a:t>
            </a: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, firmly ranking </a:t>
            </a:r>
            <a:r>
              <a:rPr lang="en-US" sz="1600" b="1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1</a:t>
            </a:r>
            <a:r>
              <a:rPr lang="en-US" sz="1600" b="1" u="none" strike="noStrike" kern="0" cap="none" spc="0" normalizeH="0" baseline="3000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st</a:t>
            </a:r>
            <a:r>
              <a:rPr lang="en-US" sz="1600" b="1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rgbClr val="4C7DB3"/>
              </a:solidFill>
              <a:latin typeface="Arial Black" panose="020B0A04020102020204" charset="0"/>
              <a:cs typeface="Arial" panose="020B0604020202020204" pitchFamily="34" charset="0"/>
            </a:endParaRPr>
          </a:p>
          <a:p>
            <a:pPr marL="182880" indent="-17018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Comprehensive strength reaches </a:t>
            </a:r>
            <a:r>
              <a:rPr lang="en-US" sz="1600" b="1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TOP3 </a:t>
            </a:r>
            <a:r>
              <a:rPr lang="en-US" altLang="zh-CN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in Asia and Africa </a:t>
            </a:r>
            <a:endParaRPr lang="en-US" sz="1600" b="1" dirty="0">
              <a:solidFill>
                <a:srgbClr val="4C7DB3"/>
              </a:solidFill>
              <a:latin typeface="Arial Black" panose="020B0A04020102020204" charset="0"/>
              <a:cs typeface="Arial" panose="020B0604020202020204" pitchFamily="34" charset="0"/>
            </a:endParaRPr>
          </a:p>
          <a:p>
            <a:pPr marL="182880" indent="-17018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altLang="zh-CN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Global market share of </a:t>
            </a: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UPS battery product exceeds </a:t>
            </a:r>
            <a:r>
              <a:rPr lang="en-US" sz="1600" b="1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12%</a:t>
            </a:r>
            <a:endParaRPr lang="en-US" sz="1600" b="1" dirty="0">
              <a:solidFill>
                <a:srgbClr val="4C7DB3"/>
              </a:solidFill>
              <a:latin typeface="Arial Black" panose="020B0A04020102020204" charset="0"/>
              <a:cs typeface="Arial" panose="020B0604020202020204" pitchFamily="34" charset="0"/>
            </a:endParaRPr>
          </a:p>
          <a:p>
            <a:pPr marL="182880" indent="-17018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Brand awareness in the South African market remains </a:t>
            </a:r>
            <a:r>
              <a:rPr lang="en-US" sz="1600" b="1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top 5</a:t>
            </a:r>
            <a:endParaRPr sz="1600" b="1" dirty="0">
              <a:solidFill>
                <a:srgbClr val="4C7DB3"/>
              </a:solidFill>
              <a:latin typeface="Arial Black" panose="020B0A04020102020204" charset="0"/>
              <a:cs typeface="Arial" panose="020B0604020202020204" pitchFamily="34" charset="0"/>
            </a:endParaRPr>
          </a:p>
        </p:txBody>
      </p:sp>
      <p:pic>
        <p:nvPicPr>
          <p:cNvPr id="19" name="图片 18" descr="未标题4412-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9445" y="1696720"/>
            <a:ext cx="8449310" cy="4919345"/>
          </a:xfrm>
          <a:prstGeom prst="rect">
            <a:avLst/>
          </a:prstGeom>
        </p:spPr>
      </p:pic>
      <p:sp>
        <p:nvSpPr>
          <p:cNvPr id="59" name="object 31"/>
          <p:cNvSpPr txBox="1"/>
          <p:nvPr/>
        </p:nvSpPr>
        <p:spPr>
          <a:xfrm>
            <a:off x="2845370" y="4044255"/>
            <a:ext cx="14922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India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bject 32"/>
          <p:cNvSpPr txBox="1"/>
          <p:nvPr/>
        </p:nvSpPr>
        <p:spPr>
          <a:xfrm>
            <a:off x="3249780" y="4083942"/>
            <a:ext cx="24701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Thailand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object 33"/>
          <p:cNvSpPr txBox="1"/>
          <p:nvPr/>
        </p:nvSpPr>
        <p:spPr>
          <a:xfrm>
            <a:off x="3467336" y="4222463"/>
            <a:ext cx="240029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Vietnam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bject 34"/>
          <p:cNvSpPr txBox="1"/>
          <p:nvPr/>
        </p:nvSpPr>
        <p:spPr>
          <a:xfrm>
            <a:off x="3810181" y="4346639"/>
            <a:ext cx="3028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Philippines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object 35"/>
          <p:cNvSpPr txBox="1"/>
          <p:nvPr/>
        </p:nvSpPr>
        <p:spPr>
          <a:xfrm>
            <a:off x="3641780" y="4739731"/>
            <a:ext cx="516890" cy="204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0030">
              <a:lnSpc>
                <a:spcPct val="147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r>
              <a:rPr sz="400" spc="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Singapore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object 36"/>
          <p:cNvSpPr txBox="1"/>
          <p:nvPr/>
        </p:nvSpPr>
        <p:spPr>
          <a:xfrm>
            <a:off x="4399925" y="5423433"/>
            <a:ext cx="252729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Australia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object 37"/>
          <p:cNvSpPr txBox="1"/>
          <p:nvPr/>
        </p:nvSpPr>
        <p:spPr>
          <a:xfrm>
            <a:off x="5238935" y="5831879"/>
            <a:ext cx="36385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20" dirty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sz="4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Zealand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object 38"/>
          <p:cNvSpPr txBox="1"/>
          <p:nvPr/>
        </p:nvSpPr>
        <p:spPr>
          <a:xfrm>
            <a:off x="6934316" y="3680917"/>
            <a:ext cx="240029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America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object 39"/>
          <p:cNvSpPr txBox="1"/>
          <p:nvPr/>
        </p:nvSpPr>
        <p:spPr>
          <a:xfrm>
            <a:off x="6629615" y="3008173"/>
            <a:ext cx="22923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Canada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40"/>
          <p:cNvSpPr txBox="1"/>
          <p:nvPr/>
        </p:nvSpPr>
        <p:spPr>
          <a:xfrm>
            <a:off x="6905147" y="4140212"/>
            <a:ext cx="21590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Mexico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object 41"/>
          <p:cNvSpPr txBox="1"/>
          <p:nvPr/>
        </p:nvSpPr>
        <p:spPr>
          <a:xfrm>
            <a:off x="7948339" y="4989562"/>
            <a:ext cx="16954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Brazil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object 42"/>
          <p:cNvSpPr txBox="1"/>
          <p:nvPr/>
        </p:nvSpPr>
        <p:spPr>
          <a:xfrm>
            <a:off x="7569113" y="5805773"/>
            <a:ext cx="27686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Argentina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object 43"/>
          <p:cNvSpPr txBox="1"/>
          <p:nvPr/>
        </p:nvSpPr>
        <p:spPr>
          <a:xfrm>
            <a:off x="3890876" y="3580717"/>
            <a:ext cx="509270" cy="125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5"/>
              </a:lnSpc>
              <a:spcBef>
                <a:spcPts val="100"/>
              </a:spcBef>
            </a:pPr>
            <a:r>
              <a:rPr sz="400" spc="20" dirty="0">
                <a:latin typeface="Arial" panose="020B0604020202020204" pitchFamily="34" charset="0"/>
                <a:cs typeface="Arial" panose="020B0604020202020204" pitchFamily="34" charset="0"/>
              </a:rPr>
              <a:t>Sorth</a:t>
            </a:r>
            <a:r>
              <a:rPr sz="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Korea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5915">
              <a:lnSpc>
                <a:spcPts val="395"/>
              </a:lnSpc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Japan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bject 44"/>
          <p:cNvSpPr txBox="1"/>
          <p:nvPr/>
        </p:nvSpPr>
        <p:spPr>
          <a:xfrm>
            <a:off x="2529018" y="3818619"/>
            <a:ext cx="25019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Pakistan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object 45"/>
          <p:cNvSpPr txBox="1"/>
          <p:nvPr/>
        </p:nvSpPr>
        <p:spPr>
          <a:xfrm>
            <a:off x="2276735" y="3600834"/>
            <a:ext cx="33464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Afghanistan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object 46"/>
          <p:cNvSpPr txBox="1"/>
          <p:nvPr/>
        </p:nvSpPr>
        <p:spPr>
          <a:xfrm>
            <a:off x="1944607" y="3969866"/>
            <a:ext cx="20637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Jordan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object 47"/>
          <p:cNvSpPr txBox="1"/>
          <p:nvPr/>
        </p:nvSpPr>
        <p:spPr>
          <a:xfrm>
            <a:off x="1827361" y="3681043"/>
            <a:ext cx="364490" cy="165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6375">
              <a:lnSpc>
                <a:spcPct val="115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Syria</a:t>
            </a:r>
            <a:r>
              <a:rPr sz="400" spc="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Lebanon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object 48"/>
          <p:cNvSpPr txBox="1"/>
          <p:nvPr/>
        </p:nvSpPr>
        <p:spPr>
          <a:xfrm>
            <a:off x="2320851" y="3288370"/>
            <a:ext cx="31496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Uzbekistan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object 49"/>
          <p:cNvSpPr txBox="1"/>
          <p:nvPr/>
        </p:nvSpPr>
        <p:spPr>
          <a:xfrm>
            <a:off x="1861629" y="3094217"/>
            <a:ext cx="227329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Ukraine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object 50"/>
          <p:cNvSpPr txBox="1"/>
          <p:nvPr/>
        </p:nvSpPr>
        <p:spPr>
          <a:xfrm>
            <a:off x="1082805" y="6037288"/>
            <a:ext cx="2139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object 51"/>
          <p:cNvSpPr txBox="1"/>
          <p:nvPr/>
        </p:nvSpPr>
        <p:spPr>
          <a:xfrm>
            <a:off x="1432488" y="6037288"/>
            <a:ext cx="32893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20" dirty="0">
                <a:latin typeface="Arial" panose="020B0604020202020204" pitchFamily="34" charset="0"/>
                <a:cs typeface="Arial" panose="020B0604020202020204" pitchFamily="34" charset="0"/>
              </a:rPr>
              <a:t>Middle</a:t>
            </a:r>
            <a:r>
              <a:rPr sz="4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" spc="-20" dirty="0">
                <a:latin typeface="Arial" panose="020B0604020202020204" pitchFamily="34" charset="0"/>
                <a:cs typeface="Arial" panose="020B0604020202020204" pitchFamily="34" charset="0"/>
              </a:rPr>
              <a:t>East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object 52"/>
          <p:cNvSpPr txBox="1"/>
          <p:nvPr/>
        </p:nvSpPr>
        <p:spPr>
          <a:xfrm>
            <a:off x="1937586" y="6037288"/>
            <a:ext cx="13843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20" dirty="0">
                <a:latin typeface="Arial" panose="020B0604020202020204" pitchFamily="34" charset="0"/>
                <a:cs typeface="Arial" panose="020B0604020202020204" pitchFamily="34" charset="0"/>
              </a:rPr>
              <a:t>Asia</a:t>
            </a:r>
            <a:endParaRPr sz="400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object 53"/>
          <p:cNvSpPr txBox="1"/>
          <p:nvPr/>
        </p:nvSpPr>
        <p:spPr>
          <a:xfrm>
            <a:off x="2287854" y="6037288"/>
            <a:ext cx="252729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Australia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object 54"/>
          <p:cNvSpPr txBox="1"/>
          <p:nvPr/>
        </p:nvSpPr>
        <p:spPr>
          <a:xfrm>
            <a:off x="2734059" y="6037288"/>
            <a:ext cx="110363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340" algn="l"/>
              </a:tabLst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Africa</a:t>
            </a:r>
            <a:r>
              <a:rPr sz="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400" spc="20" dirty="0">
                <a:latin typeface="Arial" panose="020B0604020202020204" pitchFamily="34" charset="0"/>
                <a:cs typeface="Arial" panose="020B0604020202020204" pitchFamily="34" charset="0"/>
              </a:rPr>
              <a:t>North</a:t>
            </a:r>
            <a:r>
              <a:rPr sz="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" spc="20" dirty="0">
                <a:latin typeface="Arial" panose="020B0604020202020204" pitchFamily="34" charset="0"/>
                <a:cs typeface="Arial" panose="020B0604020202020204" pitchFamily="34" charset="0"/>
              </a:rPr>
              <a:t>America</a:t>
            </a:r>
            <a:r>
              <a:rPr sz="400" spc="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" spc="20" dirty="0">
                <a:latin typeface="Arial" panose="020B0604020202020204" pitchFamily="34" charset="0"/>
                <a:cs typeface="Arial" panose="020B0604020202020204" pitchFamily="34" charset="0"/>
              </a:rPr>
              <a:t>South</a:t>
            </a:r>
            <a:r>
              <a:rPr sz="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America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object 55"/>
          <p:cNvSpPr txBox="1"/>
          <p:nvPr/>
        </p:nvSpPr>
        <p:spPr>
          <a:xfrm>
            <a:off x="1307571" y="2744297"/>
            <a:ext cx="22542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Norway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object 56"/>
          <p:cNvSpPr txBox="1"/>
          <p:nvPr/>
        </p:nvSpPr>
        <p:spPr>
          <a:xfrm>
            <a:off x="803777" y="2999396"/>
            <a:ext cx="1083945" cy="63309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245745">
              <a:lnSpc>
                <a:spcPct val="100000"/>
              </a:lnSpc>
              <a:spcBef>
                <a:spcPts val="305"/>
              </a:spcBef>
            </a:pPr>
            <a:r>
              <a:rPr sz="400" spc="-25" dirty="0">
                <a:latin typeface="Arial" panose="020B0604020202020204" pitchFamily="34" charset="0"/>
                <a:cs typeface="Arial" panose="020B0604020202020204" pitchFamily="34" charset="0"/>
              </a:rPr>
              <a:t>UK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100">
              <a:lnSpc>
                <a:spcPts val="445"/>
              </a:lnSpc>
              <a:spcBef>
                <a:spcPts val="210"/>
              </a:spcBef>
            </a:pPr>
            <a:r>
              <a:rPr sz="600" baseline="7000" dirty="0">
                <a:latin typeface="Arial" panose="020B0604020202020204" pitchFamily="34" charset="0"/>
                <a:cs typeface="Arial" panose="020B0604020202020204" pitchFamily="34" charset="0"/>
              </a:rPr>
              <a:t>Ireland</a:t>
            </a:r>
            <a:r>
              <a:rPr sz="600" spc="397" baseline="7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Netherlands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190">
              <a:lnSpc>
                <a:spcPts val="445"/>
              </a:lnSpc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Germany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9925">
              <a:lnSpc>
                <a:spcPct val="100000"/>
              </a:lnSpc>
              <a:spcBef>
                <a:spcPts val="215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Hungary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0480" algn="r">
              <a:lnSpc>
                <a:spcPct val="100000"/>
              </a:lnSpc>
              <a:spcBef>
                <a:spcPts val="245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Bulgaria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algn="ctr">
              <a:lnSpc>
                <a:spcPct val="100000"/>
              </a:lnSpc>
              <a:spcBef>
                <a:spcPts val="34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Italy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90">
              <a:lnSpc>
                <a:spcPct val="100000"/>
              </a:lnSpc>
              <a:spcBef>
                <a:spcPts val="275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Greece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object 57"/>
          <p:cNvSpPr txBox="1"/>
          <p:nvPr/>
        </p:nvSpPr>
        <p:spPr>
          <a:xfrm>
            <a:off x="1077652" y="3945508"/>
            <a:ext cx="20574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Algeria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object 58"/>
          <p:cNvSpPr txBox="1"/>
          <p:nvPr/>
        </p:nvSpPr>
        <p:spPr>
          <a:xfrm>
            <a:off x="888460" y="4379566"/>
            <a:ext cx="20002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Liberia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object 59"/>
          <p:cNvSpPr txBox="1"/>
          <p:nvPr/>
        </p:nvSpPr>
        <p:spPr>
          <a:xfrm>
            <a:off x="1207349" y="4355964"/>
            <a:ext cx="20891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Nigeria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object 60"/>
          <p:cNvSpPr txBox="1"/>
          <p:nvPr/>
        </p:nvSpPr>
        <p:spPr>
          <a:xfrm>
            <a:off x="1533109" y="4280420"/>
            <a:ext cx="16446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20" dirty="0">
                <a:latin typeface="Arial" panose="020B0604020202020204" pitchFamily="34" charset="0"/>
                <a:cs typeface="Arial" panose="020B0604020202020204" pitchFamily="34" charset="0"/>
              </a:rPr>
              <a:t>Chad</a:t>
            </a:r>
            <a:endParaRPr sz="400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object 61"/>
          <p:cNvSpPr txBox="1"/>
          <p:nvPr/>
        </p:nvSpPr>
        <p:spPr>
          <a:xfrm>
            <a:off x="1484492" y="4486436"/>
            <a:ext cx="14605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25" dirty="0"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endParaRPr sz="400" spc="-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object 62"/>
          <p:cNvSpPr txBox="1"/>
          <p:nvPr/>
        </p:nvSpPr>
        <p:spPr>
          <a:xfrm>
            <a:off x="1510233" y="5370351"/>
            <a:ext cx="33972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20" dirty="0">
                <a:latin typeface="Arial" panose="020B0604020202020204" pitchFamily="34" charset="0"/>
                <a:cs typeface="Arial" panose="020B0604020202020204" pitchFamily="34" charset="0"/>
              </a:rPr>
              <a:t>South </a:t>
            </a: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Africa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object 63"/>
          <p:cNvSpPr txBox="1"/>
          <p:nvPr/>
        </p:nvSpPr>
        <p:spPr>
          <a:xfrm>
            <a:off x="2023703" y="5060317"/>
            <a:ext cx="35433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Madagascar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object 64"/>
          <p:cNvSpPr txBox="1"/>
          <p:nvPr/>
        </p:nvSpPr>
        <p:spPr>
          <a:xfrm>
            <a:off x="1351328" y="4867969"/>
            <a:ext cx="46164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600" spc="30" baseline="-21000" dirty="0">
                <a:latin typeface="Arial" panose="020B0604020202020204" pitchFamily="34" charset="0"/>
                <a:cs typeface="Arial" panose="020B0604020202020204" pitchFamily="34" charset="0"/>
              </a:rPr>
              <a:t>Angola</a:t>
            </a:r>
            <a:r>
              <a:rPr sz="600" spc="22" baseline="-2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Zambia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object 65"/>
          <p:cNvSpPr txBox="1"/>
          <p:nvPr/>
        </p:nvSpPr>
        <p:spPr>
          <a:xfrm>
            <a:off x="1731553" y="4565253"/>
            <a:ext cx="22987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Uganda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object 66"/>
          <p:cNvSpPr txBox="1"/>
          <p:nvPr/>
        </p:nvSpPr>
        <p:spPr>
          <a:xfrm>
            <a:off x="1404962" y="4665636"/>
            <a:ext cx="7600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00" spc="20" dirty="0">
                <a:latin typeface="Arial" panose="020B0604020202020204" pitchFamily="34" charset="0"/>
                <a:cs typeface="Arial" panose="020B0604020202020204" pitchFamily="34" charset="0"/>
              </a:rPr>
              <a:t>Republic</a:t>
            </a: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" spc="2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 Congo</a:t>
            </a:r>
            <a:r>
              <a:rPr sz="600" spc="-15" baseline="28000" dirty="0">
                <a:latin typeface="Arial" panose="020B0604020202020204" pitchFamily="34" charset="0"/>
                <a:cs typeface="Arial" panose="020B0604020202020204" pitchFamily="34" charset="0"/>
              </a:rPr>
              <a:t>Tanzania</a:t>
            </a:r>
            <a:endParaRPr sz="600" baseline="2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object 67"/>
          <p:cNvSpPr txBox="1"/>
          <p:nvPr/>
        </p:nvSpPr>
        <p:spPr>
          <a:xfrm>
            <a:off x="1284945" y="4594175"/>
            <a:ext cx="19939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Gabon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object 68"/>
          <p:cNvSpPr txBox="1"/>
          <p:nvPr/>
        </p:nvSpPr>
        <p:spPr>
          <a:xfrm>
            <a:off x="1703585" y="4346822"/>
            <a:ext cx="3911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Sudan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2090">
              <a:lnSpc>
                <a:spcPts val="420"/>
              </a:lnSpc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Kenya</a:t>
            </a:r>
            <a:endParaRPr sz="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object 69"/>
          <p:cNvSpPr txBox="1"/>
          <p:nvPr/>
        </p:nvSpPr>
        <p:spPr>
          <a:xfrm>
            <a:off x="819162" y="3797101"/>
            <a:ext cx="25717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10" dirty="0">
                <a:latin typeface="Arial" panose="020B0604020202020204" pitchFamily="34" charset="0"/>
                <a:cs typeface="Arial" panose="020B0604020202020204" pitchFamily="34" charset="0"/>
              </a:rPr>
              <a:t>Morocco</a:t>
            </a:r>
            <a:endParaRPr sz="4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41350"/>
            <a:ext cx="12192000" cy="5995035"/>
          </a:xfrm>
          <a:custGeom>
            <a:avLst/>
            <a:gdLst/>
            <a:ahLst/>
            <a:cxnLst/>
            <a:rect l="l" t="t" r="r" b="b"/>
            <a:pathLst>
              <a:path w="12192000" h="6003290">
                <a:moveTo>
                  <a:pt x="12192000" y="0"/>
                </a:moveTo>
                <a:lnTo>
                  <a:pt x="0" y="0"/>
                </a:lnTo>
                <a:lnTo>
                  <a:pt x="0" y="6002870"/>
                </a:lnTo>
                <a:lnTo>
                  <a:pt x="12192000" y="600287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ea typeface="方正兰亭刊黑简体" panose="02000000000000000000"/>
            </a:endParaRPr>
          </a:p>
        </p:txBody>
      </p:sp>
      <p:sp>
        <p:nvSpPr>
          <p:cNvPr id="2" name="object 28"/>
          <p:cNvSpPr txBox="1">
            <a:spLocks noGrp="1"/>
          </p:cNvSpPr>
          <p:nvPr/>
        </p:nvSpPr>
        <p:spPr>
          <a:xfrm>
            <a:off x="487045" y="129540"/>
            <a:ext cx="5478780" cy="98996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>
            <a:lvl1pPr>
              <a:defRPr sz="2400" b="0" i="0">
                <a:solidFill>
                  <a:srgbClr val="064994"/>
                </a:solidFill>
                <a:latin typeface="宋体" panose="02010600030101010101" pitchFamily="2" charset="-122"/>
                <a:ea typeface="+mj-ea"/>
                <a:cs typeface="宋体" panose="02010600030101010101" pitchFamily="2" charset="-122"/>
              </a:defRPr>
            </a:lvl1pPr>
          </a:lstStyle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zh-CN" b="1" spc="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VESTWOODS </a:t>
            </a:r>
            <a:r>
              <a:rPr lang="en-US" altLang="zh-CN" b="1" spc="-35" dirty="0"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  <a:sym typeface="+mn-ea"/>
              </a:rPr>
              <a:t>Strategic Layout</a:t>
            </a:r>
            <a:endParaRPr lang="en-US" altLang="zh-CN" b="1" spc="-35" dirty="0"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b="1" spc="-35" dirty="0"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3250565" y="1452880"/>
            <a:ext cx="6985" cy="7620"/>
          </a:xfrm>
          <a:custGeom>
            <a:avLst/>
            <a:gdLst/>
            <a:ahLst/>
            <a:cxnLst/>
            <a:rect l="l" t="t" r="r" b="b"/>
            <a:pathLst>
              <a:path w="6985" h="7619">
                <a:moveTo>
                  <a:pt x="4838" y="0"/>
                </a:moveTo>
                <a:lnTo>
                  <a:pt x="3149" y="495"/>
                </a:lnTo>
                <a:lnTo>
                  <a:pt x="914" y="1130"/>
                </a:lnTo>
                <a:lnTo>
                  <a:pt x="0" y="2209"/>
                </a:lnTo>
                <a:lnTo>
                  <a:pt x="838" y="5841"/>
                </a:lnTo>
                <a:lnTo>
                  <a:pt x="2298" y="7124"/>
                </a:lnTo>
                <a:lnTo>
                  <a:pt x="5054" y="5791"/>
                </a:lnTo>
                <a:lnTo>
                  <a:pt x="5905" y="4432"/>
                </a:lnTo>
                <a:lnTo>
                  <a:pt x="6604" y="3733"/>
                </a:lnTo>
                <a:lnTo>
                  <a:pt x="6350" y="1142"/>
                </a:lnTo>
                <a:lnTo>
                  <a:pt x="48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6"/>
          <p:cNvSpPr txBox="1"/>
          <p:nvPr/>
        </p:nvSpPr>
        <p:spPr>
          <a:xfrm>
            <a:off x="471990" y="872474"/>
            <a:ext cx="11262810" cy="559064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71450" indent="-171450" eaLnBrk="1" fontAlgn="auto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1400" u="none" strike="noStrike" kern="0" cap="none" spc="0" normalizeH="0" dirty="0">
                <a:solidFill>
                  <a:srgbClr val="3B39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a globalized multi-level and multi-mode industrial ecosystem</a:t>
            </a:r>
            <a:endParaRPr sz="1400" u="none" strike="noStrike" kern="0" cap="none" spc="0" normalizeH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5080" indent="-171450" eaLnBrk="1" fontAlgn="auto" latinLnBrk="0" hangingPunct="1">
              <a:lnSpc>
                <a:spcPct val="133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sz="1400" u="none" strike="noStrike" kern="0" cap="none" spc="0" normalizeH="0" dirty="0">
                <a:solidFill>
                  <a:srgbClr val="3B39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Adhering to the concept of “user-centered” to provide customized, scenario-based, intelligent new energy solutions for global users.</a:t>
            </a:r>
            <a:endParaRPr sz="1400" u="none" strike="noStrike" kern="0" cap="none" spc="0" normalizeH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1703" y="1824355"/>
            <a:ext cx="10348595" cy="4603750"/>
            <a:chOff x="964" y="2374"/>
            <a:chExt cx="17496" cy="7783"/>
          </a:xfrm>
        </p:grpSpPr>
        <p:pic>
          <p:nvPicPr>
            <p:cNvPr id="10" name="图片 9" descr="未标4444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102" y="2640"/>
              <a:ext cx="12902" cy="7517"/>
            </a:xfrm>
            <a:prstGeom prst="rect">
              <a:avLst/>
            </a:prstGeom>
          </p:spPr>
        </p:pic>
        <p:sp>
          <p:nvSpPr>
            <p:cNvPr id="11" name="object 12"/>
            <p:cNvSpPr/>
            <p:nvPr/>
          </p:nvSpPr>
          <p:spPr>
            <a:xfrm>
              <a:off x="8407" y="6264"/>
              <a:ext cx="295" cy="3090"/>
            </a:xfrm>
            <a:custGeom>
              <a:avLst/>
              <a:gdLst/>
              <a:ahLst/>
              <a:cxnLst/>
              <a:rect l="l" t="t" r="r" b="b"/>
              <a:pathLst>
                <a:path w="187325" h="1962150">
                  <a:moveTo>
                    <a:pt x="0" y="0"/>
                  </a:moveTo>
                  <a:lnTo>
                    <a:pt x="0" y="1962150"/>
                  </a:lnTo>
                  <a:lnTo>
                    <a:pt x="187210" y="196215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bject 13"/>
            <p:cNvSpPr/>
            <p:nvPr/>
          </p:nvSpPr>
          <p:spPr>
            <a:xfrm>
              <a:off x="7342" y="5883"/>
              <a:ext cx="142" cy="3143"/>
            </a:xfrm>
            <a:custGeom>
              <a:avLst/>
              <a:gdLst/>
              <a:ahLst/>
              <a:cxnLst/>
              <a:rect l="l" t="t" r="r" b="b"/>
              <a:pathLst>
                <a:path w="90170" h="1995804">
                  <a:moveTo>
                    <a:pt x="0" y="1995233"/>
                  </a:moveTo>
                  <a:lnTo>
                    <a:pt x="90068" y="1995233"/>
                  </a:lnTo>
                  <a:lnTo>
                    <a:pt x="90068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bject 14"/>
            <p:cNvSpPr/>
            <p:nvPr/>
          </p:nvSpPr>
          <p:spPr>
            <a:xfrm>
              <a:off x="4395" y="6592"/>
              <a:ext cx="634" cy="0"/>
            </a:xfrm>
            <a:custGeom>
              <a:avLst/>
              <a:gdLst/>
              <a:ahLst/>
              <a:cxnLst/>
              <a:rect l="l" t="t" r="r" b="b"/>
              <a:pathLst>
                <a:path w="402589">
                  <a:moveTo>
                    <a:pt x="0" y="0"/>
                  </a:moveTo>
                  <a:lnTo>
                    <a:pt x="402221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object 15"/>
            <p:cNvSpPr/>
            <p:nvPr/>
          </p:nvSpPr>
          <p:spPr>
            <a:xfrm>
              <a:off x="14843" y="5448"/>
              <a:ext cx="708" cy="0"/>
            </a:xfrm>
            <a:custGeom>
              <a:avLst/>
              <a:gdLst/>
              <a:ahLst/>
              <a:cxnLst/>
              <a:rect l="l" t="t" r="r" b="b"/>
              <a:pathLst>
                <a:path w="449579">
                  <a:moveTo>
                    <a:pt x="0" y="0"/>
                  </a:moveTo>
                  <a:lnTo>
                    <a:pt x="449300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object 16"/>
            <p:cNvSpPr/>
            <p:nvPr/>
          </p:nvSpPr>
          <p:spPr>
            <a:xfrm>
              <a:off x="8278" y="4269"/>
              <a:ext cx="16" cy="1"/>
            </a:xfrm>
            <a:custGeom>
              <a:avLst/>
              <a:gdLst/>
              <a:ahLst/>
              <a:cxnLst/>
              <a:rect l="l" t="t" r="r" b="b"/>
              <a:pathLst>
                <a:path w="10160" h="635">
                  <a:moveTo>
                    <a:pt x="10160" y="0"/>
                  </a:moveTo>
                  <a:lnTo>
                    <a:pt x="0" y="0"/>
                  </a:lnTo>
                  <a:lnTo>
                    <a:pt x="5359" y="266"/>
                  </a:lnTo>
                  <a:lnTo>
                    <a:pt x="10160" y="0"/>
                  </a:lnTo>
                  <a:close/>
                </a:path>
              </a:pathLst>
            </a:custGeom>
            <a:solidFill>
              <a:srgbClr val="9A9C9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object 17"/>
            <p:cNvSpPr/>
            <p:nvPr/>
          </p:nvSpPr>
          <p:spPr>
            <a:xfrm>
              <a:off x="7352" y="6213"/>
              <a:ext cx="354" cy="3382"/>
            </a:xfrm>
            <a:custGeom>
              <a:avLst/>
              <a:gdLst/>
              <a:ahLst/>
              <a:cxnLst/>
              <a:rect l="l" t="t" r="r" b="b"/>
              <a:pathLst>
                <a:path w="224789" h="2147570">
                  <a:moveTo>
                    <a:pt x="0" y="2147506"/>
                  </a:moveTo>
                  <a:lnTo>
                    <a:pt x="224624" y="2147506"/>
                  </a:lnTo>
                  <a:lnTo>
                    <a:pt x="224624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object 18"/>
            <p:cNvSpPr/>
            <p:nvPr/>
          </p:nvSpPr>
          <p:spPr>
            <a:xfrm>
              <a:off x="4395" y="7622"/>
              <a:ext cx="1315" cy="267"/>
            </a:xfrm>
            <a:custGeom>
              <a:avLst/>
              <a:gdLst/>
              <a:ahLst/>
              <a:cxnLst/>
              <a:rect l="l" t="t" r="r" b="b"/>
              <a:pathLst>
                <a:path w="835025" h="169545">
                  <a:moveTo>
                    <a:pt x="0" y="169024"/>
                  </a:moveTo>
                  <a:lnTo>
                    <a:pt x="834986" y="169024"/>
                  </a:lnTo>
                  <a:lnTo>
                    <a:pt x="834986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object 19"/>
            <p:cNvSpPr/>
            <p:nvPr/>
          </p:nvSpPr>
          <p:spPr>
            <a:xfrm>
              <a:off x="4395" y="7051"/>
              <a:ext cx="1751" cy="0"/>
            </a:xfrm>
            <a:custGeom>
              <a:avLst/>
              <a:gdLst/>
              <a:ahLst/>
              <a:cxnLst/>
              <a:rect l="l" t="t" r="r" b="b"/>
              <a:pathLst>
                <a:path w="1111885">
                  <a:moveTo>
                    <a:pt x="0" y="0"/>
                  </a:moveTo>
                  <a:lnTo>
                    <a:pt x="1111402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object 20"/>
            <p:cNvSpPr/>
            <p:nvPr/>
          </p:nvSpPr>
          <p:spPr>
            <a:xfrm>
              <a:off x="9089" y="6363"/>
              <a:ext cx="2106" cy="4"/>
            </a:xfrm>
            <a:custGeom>
              <a:avLst/>
              <a:gdLst/>
              <a:ahLst/>
              <a:cxnLst/>
              <a:rect l="l" t="t" r="r" b="b"/>
              <a:pathLst>
                <a:path w="1337309" h="2539">
                  <a:moveTo>
                    <a:pt x="0" y="2387"/>
                  </a:moveTo>
                  <a:lnTo>
                    <a:pt x="81635" y="2387"/>
                  </a:lnTo>
                  <a:lnTo>
                    <a:pt x="730008" y="2387"/>
                  </a:lnTo>
                  <a:lnTo>
                    <a:pt x="1336687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object 21"/>
            <p:cNvSpPr/>
            <p:nvPr/>
          </p:nvSpPr>
          <p:spPr>
            <a:xfrm>
              <a:off x="8771" y="6019"/>
              <a:ext cx="2424" cy="4"/>
            </a:xfrm>
            <a:custGeom>
              <a:avLst/>
              <a:gdLst/>
              <a:ahLst/>
              <a:cxnLst/>
              <a:rect l="l" t="t" r="r" b="b"/>
              <a:pathLst>
                <a:path w="1539240" h="2539">
                  <a:moveTo>
                    <a:pt x="1538731" y="0"/>
                  </a:moveTo>
                  <a:lnTo>
                    <a:pt x="840346" y="2387"/>
                  </a:lnTo>
                  <a:lnTo>
                    <a:pt x="93967" y="2387"/>
                  </a:lnTo>
                  <a:lnTo>
                    <a:pt x="0" y="2387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object 22"/>
            <p:cNvSpPr/>
            <p:nvPr/>
          </p:nvSpPr>
          <p:spPr>
            <a:xfrm>
              <a:off x="9072" y="5792"/>
              <a:ext cx="2123" cy="4"/>
            </a:xfrm>
            <a:custGeom>
              <a:avLst/>
              <a:gdLst/>
              <a:ahLst/>
              <a:cxnLst/>
              <a:rect l="l" t="t" r="r" b="b"/>
              <a:pathLst>
                <a:path w="1348104" h="2539">
                  <a:moveTo>
                    <a:pt x="0" y="2387"/>
                  </a:moveTo>
                  <a:lnTo>
                    <a:pt x="82296" y="2387"/>
                  </a:lnTo>
                  <a:lnTo>
                    <a:pt x="735965" y="2387"/>
                  </a:lnTo>
                  <a:lnTo>
                    <a:pt x="1347609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object 23"/>
            <p:cNvSpPr/>
            <p:nvPr/>
          </p:nvSpPr>
          <p:spPr>
            <a:xfrm>
              <a:off x="4395" y="8217"/>
              <a:ext cx="1242" cy="222"/>
            </a:xfrm>
            <a:custGeom>
              <a:avLst/>
              <a:gdLst/>
              <a:ahLst/>
              <a:cxnLst/>
              <a:rect l="l" t="t" r="r" b="b"/>
              <a:pathLst>
                <a:path w="788669" h="140970">
                  <a:moveTo>
                    <a:pt x="0" y="140792"/>
                  </a:moveTo>
                  <a:lnTo>
                    <a:pt x="788339" y="140792"/>
                  </a:lnTo>
                  <a:lnTo>
                    <a:pt x="788339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object 24"/>
            <p:cNvSpPr/>
            <p:nvPr/>
          </p:nvSpPr>
          <p:spPr>
            <a:xfrm>
              <a:off x="4395" y="4448"/>
              <a:ext cx="813" cy="426"/>
            </a:xfrm>
            <a:custGeom>
              <a:avLst/>
              <a:gdLst/>
              <a:ahLst/>
              <a:cxnLst/>
              <a:rect l="l" t="t" r="r" b="b"/>
              <a:pathLst>
                <a:path w="516255" h="270510">
                  <a:moveTo>
                    <a:pt x="0" y="0"/>
                  </a:moveTo>
                  <a:lnTo>
                    <a:pt x="516204" y="0"/>
                  </a:lnTo>
                  <a:lnTo>
                    <a:pt x="516204" y="269963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bject 25"/>
            <p:cNvSpPr/>
            <p:nvPr/>
          </p:nvSpPr>
          <p:spPr>
            <a:xfrm>
              <a:off x="5602" y="2502"/>
              <a:ext cx="2024" cy="2030"/>
            </a:xfrm>
            <a:custGeom>
              <a:avLst/>
              <a:gdLst/>
              <a:ahLst/>
              <a:cxnLst/>
              <a:rect l="l" t="t" r="r" b="b"/>
              <a:pathLst>
                <a:path w="1285239" h="1289050">
                  <a:moveTo>
                    <a:pt x="0" y="1170368"/>
                  </a:moveTo>
                  <a:lnTo>
                    <a:pt x="0" y="1288935"/>
                  </a:lnTo>
                  <a:lnTo>
                    <a:pt x="0" y="0"/>
                  </a:lnTo>
                  <a:lnTo>
                    <a:pt x="921016" y="0"/>
                  </a:lnTo>
                  <a:lnTo>
                    <a:pt x="1284782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object 26"/>
            <p:cNvSpPr/>
            <p:nvPr/>
          </p:nvSpPr>
          <p:spPr>
            <a:xfrm>
              <a:off x="4395" y="3927"/>
              <a:ext cx="907" cy="612"/>
            </a:xfrm>
            <a:custGeom>
              <a:avLst/>
              <a:gdLst/>
              <a:ahLst/>
              <a:cxnLst/>
              <a:rect l="l" t="t" r="r" b="b"/>
              <a:pathLst>
                <a:path w="575944" h="388619">
                  <a:moveTo>
                    <a:pt x="0" y="0"/>
                  </a:moveTo>
                  <a:lnTo>
                    <a:pt x="575906" y="0"/>
                  </a:lnTo>
                  <a:lnTo>
                    <a:pt x="575906" y="388302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object 27"/>
            <p:cNvSpPr/>
            <p:nvPr/>
          </p:nvSpPr>
          <p:spPr>
            <a:xfrm>
              <a:off x="8910" y="5482"/>
              <a:ext cx="2285" cy="4"/>
            </a:xfrm>
            <a:custGeom>
              <a:avLst/>
              <a:gdLst/>
              <a:ahLst/>
              <a:cxnLst/>
              <a:rect l="l" t="t" r="r" b="b"/>
              <a:pathLst>
                <a:path w="1450975" h="2539">
                  <a:moveTo>
                    <a:pt x="0" y="2387"/>
                  </a:moveTo>
                  <a:lnTo>
                    <a:pt x="88582" y="2387"/>
                  </a:lnTo>
                  <a:lnTo>
                    <a:pt x="792111" y="2387"/>
                  </a:lnTo>
                  <a:lnTo>
                    <a:pt x="1450416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bject 28"/>
            <p:cNvSpPr/>
            <p:nvPr/>
          </p:nvSpPr>
          <p:spPr>
            <a:xfrm>
              <a:off x="8677" y="5270"/>
              <a:ext cx="384" cy="365"/>
            </a:xfrm>
            <a:custGeom>
              <a:avLst/>
              <a:gdLst/>
              <a:ahLst/>
              <a:cxnLst/>
              <a:rect l="l" t="t" r="r" b="b"/>
              <a:pathLst>
                <a:path w="243839" h="231775">
                  <a:moveTo>
                    <a:pt x="196900" y="0"/>
                  </a:moveTo>
                  <a:lnTo>
                    <a:pt x="121691" y="39535"/>
                  </a:lnTo>
                  <a:lnTo>
                    <a:pt x="46481" y="0"/>
                  </a:lnTo>
                  <a:lnTo>
                    <a:pt x="60845" y="83743"/>
                  </a:lnTo>
                  <a:lnTo>
                    <a:pt x="0" y="143052"/>
                  </a:lnTo>
                  <a:lnTo>
                    <a:pt x="84086" y="155270"/>
                  </a:lnTo>
                  <a:lnTo>
                    <a:pt x="121691" y="231470"/>
                  </a:lnTo>
                  <a:lnTo>
                    <a:pt x="159296" y="155270"/>
                  </a:lnTo>
                  <a:lnTo>
                    <a:pt x="243382" y="143052"/>
                  </a:lnTo>
                  <a:lnTo>
                    <a:pt x="182537" y="83743"/>
                  </a:lnTo>
                  <a:lnTo>
                    <a:pt x="196900" y="0"/>
                  </a:lnTo>
                  <a:close/>
                </a:path>
              </a:pathLst>
            </a:custGeom>
            <a:solidFill>
              <a:srgbClr val="003768"/>
            </a:solidFill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8" name="object 2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491" y="7912"/>
              <a:ext cx="290" cy="353"/>
            </a:xfrm>
            <a:prstGeom prst="rect">
              <a:avLst/>
            </a:prstGeom>
          </p:spPr>
        </p:pic>
        <p:pic>
          <p:nvPicPr>
            <p:cNvPr id="39" name="object 3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565" y="7295"/>
              <a:ext cx="290" cy="353"/>
            </a:xfrm>
            <a:prstGeom prst="rect">
              <a:avLst/>
            </a:prstGeom>
          </p:spPr>
        </p:pic>
        <p:pic>
          <p:nvPicPr>
            <p:cNvPr id="40" name="object 3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883" y="6245"/>
              <a:ext cx="290" cy="353"/>
            </a:xfrm>
            <a:prstGeom prst="rect">
              <a:avLst/>
            </a:prstGeom>
          </p:spPr>
        </p:pic>
        <p:pic>
          <p:nvPicPr>
            <p:cNvPr id="41" name="object 3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000" y="6709"/>
              <a:ext cx="290" cy="353"/>
            </a:xfrm>
            <a:prstGeom prst="rect">
              <a:avLst/>
            </a:prstGeom>
          </p:spPr>
        </p:pic>
        <p:pic>
          <p:nvPicPr>
            <p:cNvPr id="42" name="object 3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064" y="4503"/>
              <a:ext cx="683" cy="707"/>
            </a:xfrm>
            <a:prstGeom prst="rect">
              <a:avLst/>
            </a:prstGeom>
          </p:spPr>
        </p:pic>
        <p:pic>
          <p:nvPicPr>
            <p:cNvPr id="43" name="object 3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339" y="5585"/>
              <a:ext cx="511" cy="647"/>
            </a:xfrm>
            <a:prstGeom prst="rect">
              <a:avLst/>
            </a:prstGeom>
          </p:spPr>
        </p:pic>
        <p:pic>
          <p:nvPicPr>
            <p:cNvPr id="44" name="object 3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263" y="5946"/>
              <a:ext cx="290" cy="353"/>
            </a:xfrm>
            <a:prstGeom prst="rect">
              <a:avLst/>
            </a:prstGeom>
          </p:spPr>
        </p:pic>
        <p:sp>
          <p:nvSpPr>
            <p:cNvPr id="45" name="object 36"/>
            <p:cNvSpPr/>
            <p:nvPr/>
          </p:nvSpPr>
          <p:spPr>
            <a:xfrm>
              <a:off x="8944" y="6019"/>
              <a:ext cx="291" cy="354"/>
            </a:xfrm>
            <a:custGeom>
              <a:avLst/>
              <a:gdLst/>
              <a:ahLst/>
              <a:cxnLst/>
              <a:rect l="l" t="t" r="r" b="b"/>
              <a:pathLst>
                <a:path w="184785" h="224789">
                  <a:moveTo>
                    <a:pt x="92165" y="0"/>
                  </a:moveTo>
                  <a:lnTo>
                    <a:pt x="57203" y="6803"/>
                  </a:lnTo>
                  <a:lnTo>
                    <a:pt x="26468" y="27212"/>
                  </a:lnTo>
                  <a:lnTo>
                    <a:pt x="8487" y="52483"/>
                  </a:lnTo>
                  <a:lnTo>
                    <a:pt x="78" y="80927"/>
                  </a:lnTo>
                  <a:lnTo>
                    <a:pt x="0" y="81194"/>
                  </a:lnTo>
                  <a:lnTo>
                    <a:pt x="11507" y="139061"/>
                  </a:lnTo>
                  <a:lnTo>
                    <a:pt x="92165" y="224304"/>
                  </a:lnTo>
                  <a:lnTo>
                    <a:pt x="161866" y="154590"/>
                  </a:lnTo>
                  <a:lnTo>
                    <a:pt x="92165" y="154590"/>
                  </a:lnTo>
                  <a:lnTo>
                    <a:pt x="68958" y="150073"/>
                  </a:lnTo>
                  <a:lnTo>
                    <a:pt x="37949" y="123517"/>
                  </a:lnTo>
                  <a:lnTo>
                    <a:pt x="30742" y="98511"/>
                  </a:lnTo>
                  <a:lnTo>
                    <a:pt x="31644" y="81194"/>
                  </a:lnTo>
                  <a:lnTo>
                    <a:pt x="68958" y="35746"/>
                  </a:lnTo>
                  <a:lnTo>
                    <a:pt x="92165" y="31229"/>
                  </a:lnTo>
                  <a:lnTo>
                    <a:pt x="160720" y="31229"/>
                  </a:lnTo>
                  <a:lnTo>
                    <a:pt x="157862" y="27212"/>
                  </a:lnTo>
                  <a:lnTo>
                    <a:pt x="127127" y="6803"/>
                  </a:lnTo>
                  <a:lnTo>
                    <a:pt x="92165" y="0"/>
                  </a:lnTo>
                  <a:close/>
                </a:path>
                <a:path w="184785" h="224789">
                  <a:moveTo>
                    <a:pt x="160720" y="31229"/>
                  </a:moveTo>
                  <a:lnTo>
                    <a:pt x="92165" y="31229"/>
                  </a:lnTo>
                  <a:lnTo>
                    <a:pt x="115372" y="35746"/>
                  </a:lnTo>
                  <a:lnTo>
                    <a:pt x="135777" y="49298"/>
                  </a:lnTo>
                  <a:lnTo>
                    <a:pt x="146735" y="64134"/>
                  </a:lnTo>
                  <a:lnTo>
                    <a:pt x="152673" y="80927"/>
                  </a:lnTo>
                  <a:lnTo>
                    <a:pt x="153588" y="98511"/>
                  </a:lnTo>
                  <a:lnTo>
                    <a:pt x="149480" y="115719"/>
                  </a:lnTo>
                  <a:lnTo>
                    <a:pt x="115372" y="150073"/>
                  </a:lnTo>
                  <a:lnTo>
                    <a:pt x="92165" y="154590"/>
                  </a:lnTo>
                  <a:lnTo>
                    <a:pt x="161866" y="154590"/>
                  </a:lnTo>
                  <a:lnTo>
                    <a:pt x="183324" y="110876"/>
                  </a:lnTo>
                  <a:lnTo>
                    <a:pt x="184330" y="81194"/>
                  </a:lnTo>
                  <a:lnTo>
                    <a:pt x="175843" y="52483"/>
                  </a:lnTo>
                  <a:lnTo>
                    <a:pt x="160720" y="31229"/>
                  </a:lnTo>
                  <a:close/>
                </a:path>
              </a:pathLst>
            </a:custGeom>
            <a:solidFill>
              <a:srgbClr val="004DA1"/>
            </a:solidFill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object 37"/>
            <p:cNvSpPr/>
            <p:nvPr/>
          </p:nvSpPr>
          <p:spPr>
            <a:xfrm>
              <a:off x="9015" y="6091"/>
              <a:ext cx="149" cy="149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47104" y="0"/>
                  </a:moveTo>
                  <a:lnTo>
                    <a:pt x="28771" y="3700"/>
                  </a:lnTo>
                  <a:lnTo>
                    <a:pt x="13798" y="13793"/>
                  </a:lnTo>
                  <a:lnTo>
                    <a:pt x="3702" y="28766"/>
                  </a:lnTo>
                  <a:lnTo>
                    <a:pt x="0" y="47104"/>
                  </a:lnTo>
                  <a:lnTo>
                    <a:pt x="3702" y="65442"/>
                  </a:lnTo>
                  <a:lnTo>
                    <a:pt x="13798" y="80414"/>
                  </a:lnTo>
                  <a:lnTo>
                    <a:pt x="28771" y="90507"/>
                  </a:lnTo>
                  <a:lnTo>
                    <a:pt x="47104" y="94208"/>
                  </a:lnTo>
                  <a:lnTo>
                    <a:pt x="65444" y="90507"/>
                  </a:lnTo>
                  <a:lnTo>
                    <a:pt x="80421" y="80414"/>
                  </a:lnTo>
                  <a:lnTo>
                    <a:pt x="90518" y="65442"/>
                  </a:lnTo>
                  <a:lnTo>
                    <a:pt x="94221" y="47104"/>
                  </a:lnTo>
                  <a:lnTo>
                    <a:pt x="90518" y="28766"/>
                  </a:lnTo>
                  <a:lnTo>
                    <a:pt x="80421" y="13793"/>
                  </a:lnTo>
                  <a:lnTo>
                    <a:pt x="65444" y="3700"/>
                  </a:lnTo>
                  <a:lnTo>
                    <a:pt x="47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7" name="object 3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1258" y="8549"/>
              <a:ext cx="290" cy="353"/>
            </a:xfrm>
            <a:prstGeom prst="rect">
              <a:avLst/>
            </a:prstGeom>
          </p:spPr>
        </p:pic>
        <p:sp>
          <p:nvSpPr>
            <p:cNvPr id="48" name="object 39"/>
            <p:cNvSpPr/>
            <p:nvPr/>
          </p:nvSpPr>
          <p:spPr>
            <a:xfrm>
              <a:off x="8626" y="5657"/>
              <a:ext cx="291" cy="354"/>
            </a:xfrm>
            <a:custGeom>
              <a:avLst/>
              <a:gdLst/>
              <a:ahLst/>
              <a:cxnLst/>
              <a:rect l="l" t="t" r="r" b="b"/>
              <a:pathLst>
                <a:path w="184785" h="224789">
                  <a:moveTo>
                    <a:pt x="92165" y="0"/>
                  </a:moveTo>
                  <a:lnTo>
                    <a:pt x="26468" y="27212"/>
                  </a:lnTo>
                  <a:lnTo>
                    <a:pt x="78" y="80929"/>
                  </a:lnTo>
                  <a:lnTo>
                    <a:pt x="0" y="81194"/>
                  </a:lnTo>
                  <a:lnTo>
                    <a:pt x="1006" y="110876"/>
                  </a:lnTo>
                  <a:lnTo>
                    <a:pt x="11507" y="139061"/>
                  </a:lnTo>
                  <a:lnTo>
                    <a:pt x="15508" y="146059"/>
                  </a:lnTo>
                  <a:lnTo>
                    <a:pt x="20499" y="152625"/>
                  </a:lnTo>
                  <a:lnTo>
                    <a:pt x="92165" y="224304"/>
                  </a:lnTo>
                  <a:lnTo>
                    <a:pt x="161866" y="154590"/>
                  </a:lnTo>
                  <a:lnTo>
                    <a:pt x="92165" y="154590"/>
                  </a:lnTo>
                  <a:lnTo>
                    <a:pt x="68958" y="150073"/>
                  </a:lnTo>
                  <a:lnTo>
                    <a:pt x="37949" y="123517"/>
                  </a:lnTo>
                  <a:lnTo>
                    <a:pt x="30742" y="98516"/>
                  </a:lnTo>
                  <a:lnTo>
                    <a:pt x="31644" y="81194"/>
                  </a:lnTo>
                  <a:lnTo>
                    <a:pt x="31657" y="80929"/>
                  </a:lnTo>
                  <a:lnTo>
                    <a:pt x="37595" y="64134"/>
                  </a:lnTo>
                  <a:lnTo>
                    <a:pt x="48553" y="49298"/>
                  </a:lnTo>
                  <a:lnTo>
                    <a:pt x="68958" y="35746"/>
                  </a:lnTo>
                  <a:lnTo>
                    <a:pt x="92165" y="31229"/>
                  </a:lnTo>
                  <a:lnTo>
                    <a:pt x="160720" y="31229"/>
                  </a:lnTo>
                  <a:lnTo>
                    <a:pt x="157862" y="27212"/>
                  </a:lnTo>
                  <a:lnTo>
                    <a:pt x="127127" y="6803"/>
                  </a:lnTo>
                  <a:lnTo>
                    <a:pt x="92165" y="0"/>
                  </a:lnTo>
                  <a:close/>
                </a:path>
                <a:path w="184785" h="224789">
                  <a:moveTo>
                    <a:pt x="160720" y="31229"/>
                  </a:moveTo>
                  <a:lnTo>
                    <a:pt x="92165" y="31229"/>
                  </a:lnTo>
                  <a:lnTo>
                    <a:pt x="115372" y="35746"/>
                  </a:lnTo>
                  <a:lnTo>
                    <a:pt x="135777" y="49298"/>
                  </a:lnTo>
                  <a:lnTo>
                    <a:pt x="146735" y="64134"/>
                  </a:lnTo>
                  <a:lnTo>
                    <a:pt x="152673" y="80929"/>
                  </a:lnTo>
                  <a:lnTo>
                    <a:pt x="153588" y="98516"/>
                  </a:lnTo>
                  <a:lnTo>
                    <a:pt x="149480" y="115731"/>
                  </a:lnTo>
                  <a:lnTo>
                    <a:pt x="115372" y="150073"/>
                  </a:lnTo>
                  <a:lnTo>
                    <a:pt x="92165" y="154590"/>
                  </a:lnTo>
                  <a:lnTo>
                    <a:pt x="161866" y="154590"/>
                  </a:lnTo>
                  <a:lnTo>
                    <a:pt x="183324" y="110876"/>
                  </a:lnTo>
                  <a:lnTo>
                    <a:pt x="184330" y="81194"/>
                  </a:lnTo>
                  <a:lnTo>
                    <a:pt x="175843" y="52483"/>
                  </a:lnTo>
                  <a:lnTo>
                    <a:pt x="160720" y="31229"/>
                  </a:lnTo>
                  <a:close/>
                </a:path>
              </a:pathLst>
            </a:custGeom>
            <a:solidFill>
              <a:srgbClr val="004DA1"/>
            </a:solidFill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object 40"/>
            <p:cNvSpPr/>
            <p:nvPr/>
          </p:nvSpPr>
          <p:spPr>
            <a:xfrm>
              <a:off x="8697" y="5729"/>
              <a:ext cx="149" cy="149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47104" y="0"/>
                  </a:moveTo>
                  <a:lnTo>
                    <a:pt x="28771" y="3700"/>
                  </a:lnTo>
                  <a:lnTo>
                    <a:pt x="13798" y="13793"/>
                  </a:lnTo>
                  <a:lnTo>
                    <a:pt x="3702" y="28766"/>
                  </a:lnTo>
                  <a:lnTo>
                    <a:pt x="0" y="47104"/>
                  </a:lnTo>
                  <a:lnTo>
                    <a:pt x="3702" y="65442"/>
                  </a:lnTo>
                  <a:lnTo>
                    <a:pt x="13798" y="80414"/>
                  </a:lnTo>
                  <a:lnTo>
                    <a:pt x="28771" y="90507"/>
                  </a:lnTo>
                  <a:lnTo>
                    <a:pt x="47104" y="94208"/>
                  </a:lnTo>
                  <a:lnTo>
                    <a:pt x="65444" y="90507"/>
                  </a:lnTo>
                  <a:lnTo>
                    <a:pt x="80421" y="80414"/>
                  </a:lnTo>
                  <a:lnTo>
                    <a:pt x="90518" y="65442"/>
                  </a:lnTo>
                  <a:lnTo>
                    <a:pt x="94221" y="47104"/>
                  </a:lnTo>
                  <a:lnTo>
                    <a:pt x="90518" y="28766"/>
                  </a:lnTo>
                  <a:lnTo>
                    <a:pt x="80421" y="13793"/>
                  </a:lnTo>
                  <a:lnTo>
                    <a:pt x="65444" y="3700"/>
                  </a:lnTo>
                  <a:lnTo>
                    <a:pt x="47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object 41"/>
            <p:cNvSpPr/>
            <p:nvPr/>
          </p:nvSpPr>
          <p:spPr>
            <a:xfrm>
              <a:off x="8927" y="5509"/>
              <a:ext cx="291" cy="354"/>
            </a:xfrm>
            <a:custGeom>
              <a:avLst/>
              <a:gdLst/>
              <a:ahLst/>
              <a:cxnLst/>
              <a:rect l="l" t="t" r="r" b="b"/>
              <a:pathLst>
                <a:path w="184785" h="224789">
                  <a:moveTo>
                    <a:pt x="92165" y="0"/>
                  </a:moveTo>
                  <a:lnTo>
                    <a:pt x="57203" y="6803"/>
                  </a:lnTo>
                  <a:lnTo>
                    <a:pt x="26468" y="27212"/>
                  </a:lnTo>
                  <a:lnTo>
                    <a:pt x="8487" y="52483"/>
                  </a:lnTo>
                  <a:lnTo>
                    <a:pt x="78" y="80927"/>
                  </a:lnTo>
                  <a:lnTo>
                    <a:pt x="0" y="81194"/>
                  </a:lnTo>
                  <a:lnTo>
                    <a:pt x="11507" y="139061"/>
                  </a:lnTo>
                  <a:lnTo>
                    <a:pt x="92165" y="224304"/>
                  </a:lnTo>
                  <a:lnTo>
                    <a:pt x="161866" y="154590"/>
                  </a:lnTo>
                  <a:lnTo>
                    <a:pt x="92165" y="154590"/>
                  </a:lnTo>
                  <a:lnTo>
                    <a:pt x="68958" y="150073"/>
                  </a:lnTo>
                  <a:lnTo>
                    <a:pt x="37949" y="123517"/>
                  </a:lnTo>
                  <a:lnTo>
                    <a:pt x="30737" y="98511"/>
                  </a:lnTo>
                  <a:lnTo>
                    <a:pt x="31639" y="81194"/>
                  </a:lnTo>
                  <a:lnTo>
                    <a:pt x="68958" y="35746"/>
                  </a:lnTo>
                  <a:lnTo>
                    <a:pt x="92165" y="31229"/>
                  </a:lnTo>
                  <a:lnTo>
                    <a:pt x="160720" y="31229"/>
                  </a:lnTo>
                  <a:lnTo>
                    <a:pt x="157862" y="27212"/>
                  </a:lnTo>
                  <a:lnTo>
                    <a:pt x="127127" y="6803"/>
                  </a:lnTo>
                  <a:lnTo>
                    <a:pt x="92165" y="0"/>
                  </a:lnTo>
                  <a:close/>
                </a:path>
                <a:path w="184785" h="224789">
                  <a:moveTo>
                    <a:pt x="160720" y="31229"/>
                  </a:moveTo>
                  <a:lnTo>
                    <a:pt x="92165" y="31229"/>
                  </a:lnTo>
                  <a:lnTo>
                    <a:pt x="115372" y="35746"/>
                  </a:lnTo>
                  <a:lnTo>
                    <a:pt x="135777" y="49298"/>
                  </a:lnTo>
                  <a:lnTo>
                    <a:pt x="146735" y="64134"/>
                  </a:lnTo>
                  <a:lnTo>
                    <a:pt x="152673" y="80927"/>
                  </a:lnTo>
                  <a:lnTo>
                    <a:pt x="153588" y="98511"/>
                  </a:lnTo>
                  <a:lnTo>
                    <a:pt x="149480" y="115719"/>
                  </a:lnTo>
                  <a:lnTo>
                    <a:pt x="115372" y="150073"/>
                  </a:lnTo>
                  <a:lnTo>
                    <a:pt x="92165" y="154590"/>
                  </a:lnTo>
                  <a:lnTo>
                    <a:pt x="161866" y="154590"/>
                  </a:lnTo>
                  <a:lnTo>
                    <a:pt x="183324" y="110876"/>
                  </a:lnTo>
                  <a:lnTo>
                    <a:pt x="184330" y="81194"/>
                  </a:lnTo>
                  <a:lnTo>
                    <a:pt x="175843" y="52483"/>
                  </a:lnTo>
                  <a:lnTo>
                    <a:pt x="160720" y="31229"/>
                  </a:lnTo>
                  <a:close/>
                </a:path>
              </a:pathLst>
            </a:custGeom>
            <a:solidFill>
              <a:srgbClr val="004DA1"/>
            </a:solidFill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bject 42"/>
            <p:cNvSpPr/>
            <p:nvPr/>
          </p:nvSpPr>
          <p:spPr>
            <a:xfrm>
              <a:off x="8998" y="5581"/>
              <a:ext cx="149" cy="149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47104" y="0"/>
                  </a:moveTo>
                  <a:lnTo>
                    <a:pt x="28771" y="3700"/>
                  </a:lnTo>
                  <a:lnTo>
                    <a:pt x="13798" y="13793"/>
                  </a:lnTo>
                  <a:lnTo>
                    <a:pt x="3702" y="28766"/>
                  </a:lnTo>
                  <a:lnTo>
                    <a:pt x="0" y="47104"/>
                  </a:lnTo>
                  <a:lnTo>
                    <a:pt x="3702" y="65442"/>
                  </a:lnTo>
                  <a:lnTo>
                    <a:pt x="13798" y="80414"/>
                  </a:lnTo>
                  <a:lnTo>
                    <a:pt x="28771" y="90507"/>
                  </a:lnTo>
                  <a:lnTo>
                    <a:pt x="47104" y="94208"/>
                  </a:lnTo>
                  <a:lnTo>
                    <a:pt x="65444" y="90507"/>
                  </a:lnTo>
                  <a:lnTo>
                    <a:pt x="80421" y="80414"/>
                  </a:lnTo>
                  <a:lnTo>
                    <a:pt x="90518" y="65442"/>
                  </a:lnTo>
                  <a:lnTo>
                    <a:pt x="94221" y="47104"/>
                  </a:lnTo>
                  <a:lnTo>
                    <a:pt x="90518" y="28766"/>
                  </a:lnTo>
                  <a:lnTo>
                    <a:pt x="80421" y="13793"/>
                  </a:lnTo>
                  <a:lnTo>
                    <a:pt x="65444" y="3700"/>
                  </a:lnTo>
                  <a:lnTo>
                    <a:pt x="47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2" name="object 4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4698" y="5100"/>
              <a:ext cx="290" cy="353"/>
            </a:xfrm>
            <a:prstGeom prst="rect">
              <a:avLst/>
            </a:prstGeom>
          </p:spPr>
        </p:pic>
        <p:sp>
          <p:nvSpPr>
            <p:cNvPr id="53" name="object 47"/>
            <p:cNvSpPr txBox="1"/>
            <p:nvPr/>
          </p:nvSpPr>
          <p:spPr>
            <a:xfrm>
              <a:off x="12226" y="8761"/>
              <a:ext cx="3107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lang="en-US" altLang="zh-CN" sz="7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FPA New Zealand R&amp;D Center</a:t>
              </a:r>
              <a:endParaRPr lang="en-US" altLang="zh-CN" sz="7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4" name="object 48"/>
            <p:cNvSpPr txBox="1"/>
            <p:nvPr/>
          </p:nvSpPr>
          <p:spPr>
            <a:xfrm>
              <a:off x="11274" y="6239"/>
              <a:ext cx="2514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lang="en-US" altLang="zh-CN" sz="700" u="none" strike="noStrike" kern="0" cap="none" spc="0" normalizeH="0" dirty="0">
                  <a:solidFill>
                    <a:srgbClr val="111111"/>
                  </a:solidFill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Philippines Local Warehouse</a:t>
              </a:r>
              <a:endParaRPr lang="en-US" altLang="zh-CN" sz="700" u="none" strike="noStrike" kern="0" cap="none" spc="0" normalizeH="0" dirty="0">
                <a:solidFill>
                  <a:srgbClr val="11111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5" name="object 49"/>
            <p:cNvSpPr txBox="1"/>
            <p:nvPr/>
          </p:nvSpPr>
          <p:spPr>
            <a:xfrm>
              <a:off x="8785" y="9223"/>
              <a:ext cx="2411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Thailand</a:t>
              </a:r>
              <a:r>
                <a:rPr sz="700" spc="16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Strategic</a:t>
              </a:r>
              <a:r>
                <a:rPr sz="700" spc="16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-1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partner</a:t>
              </a:r>
              <a:endParaRPr sz="700" spc="-10" dirty="0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56" name="object 50"/>
            <p:cNvSpPr txBox="1"/>
            <p:nvPr/>
          </p:nvSpPr>
          <p:spPr>
            <a:xfrm>
              <a:off x="5065" y="8889"/>
              <a:ext cx="2210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ts val="110"/>
                </a:spcBef>
              </a:pPr>
              <a:r>
                <a:rPr sz="700" spc="1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Pakistan</a:t>
              </a:r>
              <a:r>
                <a:rPr sz="700" spc="13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1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Local</a:t>
              </a:r>
              <a:r>
                <a:rPr sz="700" spc="14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-1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Warehouse</a:t>
              </a:r>
              <a:endParaRPr sz="700" spc="-10" dirty="0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57" name="object 51"/>
            <p:cNvSpPr txBox="1"/>
            <p:nvPr/>
          </p:nvSpPr>
          <p:spPr>
            <a:xfrm>
              <a:off x="15642" y="5330"/>
              <a:ext cx="2818" cy="254"/>
            </a:xfrm>
            <a:prstGeom prst="rect">
              <a:avLst/>
            </a:prstGeom>
          </p:spPr>
          <p:txBody>
            <a:bodyPr vert="horz" wrap="square" lIns="0" tIns="13970" rIns="0" bIns="0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GEA</a:t>
              </a:r>
              <a:r>
                <a:rPr sz="700" spc="2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3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Appliance</a:t>
              </a:r>
              <a:r>
                <a:rPr sz="700" spc="2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Park,</a:t>
              </a:r>
              <a:r>
                <a:rPr sz="700" spc="2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Louisville,</a:t>
              </a:r>
              <a:r>
                <a:rPr sz="700" spc="2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-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U.S.</a:t>
              </a:r>
              <a:endParaRPr sz="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8" name="object 52"/>
            <p:cNvSpPr txBox="1"/>
            <p:nvPr/>
          </p:nvSpPr>
          <p:spPr>
            <a:xfrm>
              <a:off x="4037" y="9459"/>
              <a:ext cx="3244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ts val="110"/>
                </a:spcBef>
              </a:pPr>
              <a:r>
                <a:rPr sz="700" b="1" spc="10" dirty="0">
                  <a:solidFill>
                    <a:srgbClr val="4C7DB3"/>
                  </a:solidFill>
                  <a:latin typeface="Arial MT"/>
                  <a:cs typeface="Arial MT"/>
                  <a:sym typeface="+mn-ea"/>
                </a:rPr>
                <a:t>India</a:t>
              </a:r>
              <a:r>
                <a:rPr lang="en-US" sz="700" b="1" spc="10" dirty="0">
                  <a:solidFill>
                    <a:srgbClr val="4C7DB3"/>
                  </a:solidFill>
                  <a:latin typeface="Arial MT"/>
                  <a:cs typeface="Arial MT"/>
                  <a:sym typeface="+mn-ea"/>
                </a:rPr>
                <a:t> Local Branch &amp; Warehouse</a:t>
              </a:r>
              <a:endParaRPr sz="700" b="1" spc="-10" dirty="0">
                <a:solidFill>
                  <a:srgbClr val="4C7DB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59" name="object 53"/>
            <p:cNvSpPr txBox="1"/>
            <p:nvPr/>
          </p:nvSpPr>
          <p:spPr>
            <a:xfrm>
              <a:off x="11274" y="5294"/>
              <a:ext cx="2157" cy="267"/>
            </a:xfrm>
            <a:prstGeom prst="rect">
              <a:avLst/>
            </a:prstGeom>
          </p:spPr>
          <p:txBody>
            <a:bodyPr vert="horz" wrap="square" lIns="0" tIns="48895" rIns="0" bIns="0" rtlCol="0">
              <a:spAutoFit/>
            </a:bodyPr>
            <a:lstStyle/>
            <a:p>
              <a:pPr marR="5080" algn="l">
                <a:lnSpc>
                  <a:spcPct val="102000"/>
                </a:lnSpc>
                <a:spcBef>
                  <a:spcPts val="95"/>
                </a:spcBef>
              </a:pPr>
              <a:r>
                <a:rPr lang="en-US" altLang="zh-CN" sz="700" dirty="0"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Group Headquarters</a:t>
              </a:r>
              <a:endParaRPr lang="en-US" altLang="zh-CN" sz="7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60" name="object 54"/>
            <p:cNvSpPr txBox="1"/>
            <p:nvPr/>
          </p:nvSpPr>
          <p:spPr>
            <a:xfrm>
              <a:off x="1443" y="6454"/>
              <a:ext cx="2883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ts val="110"/>
                </a:spcBef>
              </a:pP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Nigeria</a:t>
              </a:r>
              <a:r>
                <a:rPr sz="700" spc="7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Local</a:t>
              </a:r>
              <a:r>
                <a:rPr sz="700" spc="7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Branch</a:t>
              </a:r>
              <a:r>
                <a:rPr sz="700" spc="7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&amp;</a:t>
              </a:r>
              <a:r>
                <a:rPr sz="700" spc="7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-1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Warehouse</a:t>
              </a:r>
              <a:endParaRPr sz="70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61" name="object 55"/>
            <p:cNvSpPr txBox="1"/>
            <p:nvPr/>
          </p:nvSpPr>
          <p:spPr>
            <a:xfrm>
              <a:off x="964" y="7748"/>
              <a:ext cx="3362" cy="728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R="5080" algn="r">
                <a:lnSpc>
                  <a:spcPct val="100000"/>
                </a:lnSpc>
                <a:spcBef>
                  <a:spcPts val="110"/>
                </a:spcBef>
              </a:pPr>
              <a:r>
                <a:rPr sz="700" spc="5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Zambia</a:t>
              </a:r>
              <a:r>
                <a:rPr sz="700" spc="5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Local</a:t>
              </a:r>
              <a:r>
                <a:rPr sz="700" spc="6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Branch</a:t>
              </a:r>
              <a:r>
                <a:rPr sz="700" spc="5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&amp;</a:t>
              </a:r>
              <a:r>
                <a:rPr sz="700" spc="6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-1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Warehouse</a:t>
              </a:r>
              <a:endParaRPr sz="700" dirty="0">
                <a:latin typeface="Arial MT"/>
                <a:cs typeface="Arial MT"/>
              </a:endParaRPr>
            </a:p>
            <a:p>
              <a:pPr algn="r">
                <a:lnSpc>
                  <a:spcPct val="100000"/>
                </a:lnSpc>
                <a:spcBef>
                  <a:spcPts val="730"/>
                </a:spcBef>
              </a:pPr>
              <a:endParaRPr sz="700" dirty="0">
                <a:latin typeface="Arial MT"/>
                <a:cs typeface="Arial MT"/>
              </a:endParaRPr>
            </a:p>
            <a:p>
              <a:pPr marR="5080" algn="r">
                <a:lnSpc>
                  <a:spcPct val="100000"/>
                </a:lnSpc>
              </a:pP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South</a:t>
              </a:r>
              <a:r>
                <a:rPr sz="700" spc="8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Africa</a:t>
              </a:r>
              <a:r>
                <a:rPr sz="700" spc="8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Local</a:t>
              </a:r>
              <a:r>
                <a:rPr sz="700" spc="9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Branch</a:t>
              </a:r>
              <a:r>
                <a:rPr sz="700" spc="8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&amp;</a:t>
              </a:r>
              <a:r>
                <a:rPr sz="700" spc="9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-1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Warehouse</a:t>
              </a:r>
              <a:endParaRPr sz="7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62" name="object 56"/>
            <p:cNvSpPr txBox="1"/>
            <p:nvPr/>
          </p:nvSpPr>
          <p:spPr>
            <a:xfrm>
              <a:off x="1370" y="3791"/>
              <a:ext cx="2956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ts val="110"/>
                </a:spcBef>
              </a:pP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Germany</a:t>
              </a:r>
              <a:r>
                <a:rPr sz="700" spc="8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Local</a:t>
              </a:r>
              <a:r>
                <a:rPr sz="700" spc="9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Branch</a:t>
              </a:r>
              <a:r>
                <a:rPr sz="700" spc="9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&amp;</a:t>
              </a:r>
              <a:r>
                <a:rPr sz="700" spc="9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-1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Warehouse</a:t>
              </a:r>
              <a:endParaRPr sz="70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63" name="object 57"/>
            <p:cNvSpPr txBox="1"/>
            <p:nvPr/>
          </p:nvSpPr>
          <p:spPr>
            <a:xfrm>
              <a:off x="7736" y="2374"/>
              <a:ext cx="2748" cy="411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lang="en-US" altLang="zh-CN" sz="700" spc="-10" dirty="0">
                  <a:solidFill>
                    <a:srgbClr val="1111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Hungary Strategic partner</a:t>
              </a:r>
              <a:endParaRPr lang="en-US" altLang="zh-CN" sz="700" spc="-10" dirty="0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endParaRPr lang="en-US" altLang="zh-CN" sz="700" spc="-10" dirty="0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64" name="object 15"/>
            <p:cNvSpPr/>
            <p:nvPr/>
          </p:nvSpPr>
          <p:spPr>
            <a:xfrm>
              <a:off x="11403" y="8879"/>
              <a:ext cx="708" cy="0"/>
            </a:xfrm>
            <a:custGeom>
              <a:avLst/>
              <a:gdLst/>
              <a:ahLst/>
              <a:cxnLst/>
              <a:rect l="l" t="t" r="r" b="b"/>
              <a:pathLst>
                <a:path w="449579">
                  <a:moveTo>
                    <a:pt x="0" y="0"/>
                  </a:moveTo>
                  <a:lnTo>
                    <a:pt x="449300" y="0"/>
                  </a:lnTo>
                </a:path>
              </a:pathLst>
            </a:custGeom>
            <a:ln w="0">
              <a:solidFill>
                <a:srgbClr val="4C7DB3"/>
              </a:solidFill>
            </a:ln>
          </p:spPr>
          <p:txBody>
            <a:bodyPr wrap="square" lIns="0" tIns="0" rIns="0" bIns="0" rtlCol="0"/>
            <a:lstStyle/>
            <a:p>
              <a:endParaRPr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object 56"/>
            <p:cNvSpPr txBox="1"/>
            <p:nvPr/>
          </p:nvSpPr>
          <p:spPr>
            <a:xfrm>
              <a:off x="1370" y="4320"/>
              <a:ext cx="2956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ts val="110"/>
                </a:spcBef>
              </a:pPr>
              <a:r>
                <a:rPr sz="70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CANDY</a:t>
              </a:r>
              <a:r>
                <a:rPr sz="700" spc="13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Italy</a:t>
              </a:r>
              <a:r>
                <a:rPr sz="700" spc="14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-1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Factory</a:t>
              </a:r>
              <a:endParaRPr sz="70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66" name="object 54"/>
            <p:cNvSpPr txBox="1"/>
            <p:nvPr/>
          </p:nvSpPr>
          <p:spPr>
            <a:xfrm>
              <a:off x="1443" y="6960"/>
              <a:ext cx="2883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ts val="110"/>
                </a:spcBef>
              </a:pP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Kenya</a:t>
              </a:r>
              <a:r>
                <a:rPr sz="700" spc="6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Local</a:t>
              </a:r>
              <a:r>
                <a:rPr sz="700" spc="6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Branch</a:t>
              </a:r>
              <a:r>
                <a:rPr sz="700" spc="6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2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&amp;</a:t>
              </a:r>
              <a:r>
                <a:rPr sz="700" spc="65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 </a:t>
              </a:r>
              <a:r>
                <a:rPr sz="700" spc="-10" dirty="0">
                  <a:solidFill>
                    <a:srgbClr val="111111"/>
                  </a:solidFill>
                  <a:latin typeface="Arial MT"/>
                  <a:cs typeface="Arial MT"/>
                  <a:sym typeface="+mn-ea"/>
                </a:rPr>
                <a:t>Warehouse</a:t>
              </a:r>
              <a:endParaRPr sz="70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67" name="object 48"/>
            <p:cNvSpPr txBox="1"/>
            <p:nvPr/>
          </p:nvSpPr>
          <p:spPr>
            <a:xfrm>
              <a:off x="11258" y="5668"/>
              <a:ext cx="2514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lang="en-US" altLang="zh-CN" sz="700" u="none" strike="noStrike" kern="0" cap="none" spc="0" normalizeH="0" dirty="0">
                  <a:solidFill>
                    <a:srgbClr val="111111"/>
                  </a:solidFill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Nantong Manufacture Center</a:t>
              </a:r>
              <a:endParaRPr lang="en-US" altLang="zh-CN" sz="700" u="none" strike="noStrike" kern="0" cap="none" spc="0" normalizeH="0" dirty="0">
                <a:solidFill>
                  <a:srgbClr val="11111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object 48"/>
            <p:cNvSpPr txBox="1"/>
            <p:nvPr/>
          </p:nvSpPr>
          <p:spPr>
            <a:xfrm>
              <a:off x="11274" y="5914"/>
              <a:ext cx="2514" cy="20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lang="en-US" altLang="zh-CN" sz="700" u="none" strike="noStrike" kern="0" cap="none" spc="0" normalizeH="0" dirty="0">
                  <a:solidFill>
                    <a:srgbClr val="111111"/>
                  </a:solidFill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Global HQ</a:t>
              </a:r>
              <a:endParaRPr lang="en-US" altLang="zh-CN" sz="700" u="none" strike="noStrike" kern="0" cap="none" spc="0" normalizeH="0" dirty="0">
                <a:solidFill>
                  <a:srgbClr val="11111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24621" y="855573"/>
            <a:ext cx="3191381" cy="1336419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25400">
            <a:solidFill>
              <a:srgbClr val="084B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 UI Light" panose="020B0502040204020203" pitchFamily="34" charset="-122"/>
              <a:ea typeface="方正兰亭刊黑简体" panose="02000000000000000000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487045" y="129540"/>
            <a:ext cx="7717790" cy="102933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>
              <a:spcBef>
                <a:spcPts val="100"/>
              </a:spcBef>
            </a:pPr>
            <a:r>
              <a:rPr lang="en-US" altLang="zh-CN" b="1" spc="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VESTWOODS </a:t>
            </a:r>
            <a:r>
              <a:rPr lang="en-US" altLang="zh-CN" b="1" spc="-10" dirty="0">
                <a:solidFill>
                  <a:srgbClr val="0649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Localization</a:t>
            </a:r>
            <a:br>
              <a:rPr lang="en-US" altLang="zh-CN" b="1" spc="-10" dirty="0">
                <a:solidFill>
                  <a:srgbClr val="06499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zh-CN" b="1" spc="8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endParaRPr b="1" spc="-35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87231" y="858486"/>
            <a:ext cx="10930230" cy="5542314"/>
            <a:chOff x="499770" y="1115992"/>
            <a:chExt cx="9530080" cy="483235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99770" y="5119032"/>
              <a:ext cx="7405370" cy="8293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21650" y="5119032"/>
              <a:ext cx="2107565" cy="8286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4970" y="3351192"/>
              <a:ext cx="1263650" cy="7105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5130" y="3351192"/>
              <a:ext cx="947420" cy="7105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09695" y="3351192"/>
              <a:ext cx="2041525" cy="71183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9770" y="3351192"/>
              <a:ext cx="948055" cy="71056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68365" y="3351192"/>
              <a:ext cx="949325" cy="7118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34200" y="3351192"/>
              <a:ext cx="949325" cy="7118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00670" y="3351192"/>
              <a:ext cx="400050" cy="7112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17865" y="3351192"/>
              <a:ext cx="948055" cy="7112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83065" y="3351192"/>
              <a:ext cx="946785" cy="70993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9770" y="4163357"/>
              <a:ext cx="8876030" cy="8559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92945" y="4163357"/>
              <a:ext cx="636905" cy="84963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9770" y="2386627"/>
              <a:ext cx="2193925" cy="8636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74415" y="2384722"/>
              <a:ext cx="1817370" cy="86614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10205" y="2386627"/>
              <a:ext cx="647700" cy="8636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08930" y="2384722"/>
              <a:ext cx="4156075" cy="86614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382150" y="2384722"/>
              <a:ext cx="646430" cy="86233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9770" y="1116627"/>
              <a:ext cx="1384300" cy="116776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06295" y="1115992"/>
              <a:ext cx="1375410" cy="116395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43755" y="1115992"/>
              <a:ext cx="1209675" cy="116522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75020" y="1115992"/>
              <a:ext cx="1553845" cy="116522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303295" y="1115992"/>
              <a:ext cx="1118235" cy="1162685"/>
            </a:xfrm>
            <a:prstGeom prst="rect">
              <a:avLst/>
            </a:prstGeom>
          </p:spPr>
        </p:pic>
      </p:grpSp>
      <p:sp>
        <p:nvSpPr>
          <p:cNvPr id="22" name="object 29"/>
          <p:cNvSpPr txBox="1"/>
          <p:nvPr/>
        </p:nvSpPr>
        <p:spPr>
          <a:xfrm>
            <a:off x="8534400" y="948919"/>
            <a:ext cx="2676489" cy="11621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 eaLnBrk="1" fontAlgn="auto" latinLnBrk="0" hangingPunct="1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altLang="zh-CN" sz="800" b="1" dirty="0">
                <a:solidFill>
                  <a:srgbClr val="06499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Global Service Network : 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Delivering Highly - Efficient Localized Support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84150" indent="-171450" eaLnBrk="1" fontAlgn="auto" latinLnBrk="0" hangingPunct="1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altLang="zh-CN" sz="800" b="1" dirty="0">
                <a:solidFill>
                  <a:srgbClr val="06499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Technical Assurance: 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Overseas Expert Teams on Round - the - Clock Standby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84150" indent="-171450" eaLnBrk="1" fontAlgn="auto" latinLnBrk="0" hangingPunct="1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altLang="zh-CN" sz="800" b="1" dirty="0">
                <a:solidFill>
                  <a:srgbClr val="06499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Warehousing and Logistics: 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Fast Track Delivery Enabled by Pre-positioned Warehouse Stockpiles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baoxiu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41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02075" y="991235"/>
            <a:ext cx="438785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0" dirty="0">
                <a:ln w="41275" cmpd="sng">
                  <a:gradFill>
                    <a:gsLst>
                      <a:gs pos="100000">
                        <a:schemeClr val="accent1">
                          <a:lumMod val="5000"/>
                          <a:lumOff val="95000"/>
                          <a:alpha val="0"/>
                        </a:schemeClr>
                      </a:gs>
                      <a:gs pos="0">
                        <a:schemeClr val="bg1"/>
                      </a:gs>
                    </a:gsLst>
                    <a:lin ang="5400000" scaled="0"/>
                  </a:gradFill>
                  <a:prstDash val="solid"/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  <a:cs typeface="Arial Black" panose="020B0A04020102020204" charset="0"/>
              </a:rPr>
              <a:t>02</a:t>
            </a:r>
            <a:endParaRPr lang="en-US" altLang="zh-CN" sz="18000" dirty="0">
              <a:ln w="41275" cmpd="sng">
                <a:gradFill>
                  <a:gsLst>
                    <a:gs pos="10000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0">
                      <a:schemeClr val="bg1"/>
                    </a:gs>
                  </a:gsLst>
                  <a:lin ang="5400000" scaled="0"/>
                </a:gradFill>
                <a:prstDash val="solid"/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  <a:cs typeface="Arial Black" panose="020B0A040201020202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48" y="528944"/>
            <a:ext cx="2653544" cy="309256"/>
          </a:xfrm>
          <a:prstGeom prst="rect">
            <a:avLst/>
          </a:prstGeom>
        </p:spPr>
      </p:pic>
      <p:sp>
        <p:nvSpPr>
          <p:cNvPr id="2" name="object 15"/>
          <p:cNvSpPr txBox="1"/>
          <p:nvPr/>
        </p:nvSpPr>
        <p:spPr>
          <a:xfrm>
            <a:off x="1066801" y="2896553"/>
            <a:ext cx="11125200" cy="16882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400" b="0" i="0">
                <a:solidFill>
                  <a:srgbClr val="064995"/>
                </a:solidFill>
                <a:latin typeface="Verdana" panose="020B0604030504040204"/>
                <a:ea typeface="+mj-ea"/>
                <a:cs typeface="Verdana" panose="020B0604030504040204"/>
              </a:defRPr>
            </a:lvl1pPr>
          </a:lstStyle>
          <a:p>
            <a:pPr marL="12700" algn="ctr">
              <a:spcBef>
                <a:spcPts val="105"/>
              </a:spcBef>
              <a:tabLst>
                <a:tab pos="1213485" algn="l"/>
                <a:tab pos="2414905" algn="l"/>
                <a:tab pos="3616325" algn="l"/>
              </a:tabLst>
            </a:pPr>
            <a:r>
              <a:rPr lang="en-US" altLang="zh-CN" sz="5400" b="1" dirty="0">
                <a:solidFill>
                  <a:srgbClr val="FFFFFF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R&amp;D, Production Capacity</a:t>
            </a:r>
            <a:endParaRPr lang="en-US" altLang="zh-CN" sz="5400" b="1" dirty="0">
              <a:solidFill>
                <a:srgbClr val="FFFFFF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algn="ctr">
              <a:spcBef>
                <a:spcPts val="105"/>
              </a:spcBef>
              <a:tabLst>
                <a:tab pos="1213485" algn="l"/>
                <a:tab pos="2414905" algn="l"/>
                <a:tab pos="3616325" algn="l"/>
              </a:tabLst>
            </a:pPr>
            <a:r>
              <a:rPr lang="en-US" altLang="zh-CN" sz="5400" b="1" dirty="0">
                <a:solidFill>
                  <a:srgbClr val="FFFFFF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and Solutions</a:t>
            </a:r>
            <a:endParaRPr lang="en-US" altLang="zh-CN" sz="5400" b="1" dirty="0">
              <a:solidFill>
                <a:srgbClr val="FFFFFF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7045" y="129540"/>
            <a:ext cx="507238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b="1" spc="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VESTWOODS </a:t>
            </a:r>
            <a:r>
              <a:rPr lang="en-US" altLang="zh-CN" b="1" spc="-35" dirty="0"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  <a:sym typeface="+mn-ea"/>
              </a:rPr>
              <a:t>R&amp;D Capability</a:t>
            </a:r>
            <a:endParaRPr b="1" spc="-35" dirty="0"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436120" y="1193180"/>
            <a:ext cx="5189220" cy="4748530"/>
            <a:chOff x="6226721" y="1266189"/>
            <a:chExt cx="5189220" cy="4748530"/>
          </a:xfrm>
        </p:grpSpPr>
        <p:pic>
          <p:nvPicPr>
            <p:cNvPr id="12" name="object 12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060196" y="2581528"/>
              <a:ext cx="66751" cy="11704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54724" y="2581528"/>
              <a:ext cx="872223" cy="117043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236944" y="2571749"/>
              <a:ext cx="899794" cy="1188720"/>
            </a:xfrm>
            <a:custGeom>
              <a:avLst/>
              <a:gdLst/>
              <a:ahLst/>
              <a:cxnLst/>
              <a:rect l="l" t="t" r="r" b="b"/>
              <a:pathLst>
                <a:path w="899795" h="1188720">
                  <a:moveTo>
                    <a:pt x="899464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1174750"/>
                  </a:lnTo>
                  <a:lnTo>
                    <a:pt x="0" y="1188720"/>
                  </a:lnTo>
                  <a:lnTo>
                    <a:pt x="899464" y="1188720"/>
                  </a:lnTo>
                  <a:lnTo>
                    <a:pt x="899464" y="1174800"/>
                  </a:lnTo>
                  <a:lnTo>
                    <a:pt x="899464" y="14490"/>
                  </a:lnTo>
                  <a:lnTo>
                    <a:pt x="885037" y="14490"/>
                  </a:lnTo>
                  <a:lnTo>
                    <a:pt x="885037" y="1174750"/>
                  </a:lnTo>
                  <a:lnTo>
                    <a:pt x="14414" y="1174750"/>
                  </a:lnTo>
                  <a:lnTo>
                    <a:pt x="14414" y="13970"/>
                  </a:lnTo>
                  <a:lnTo>
                    <a:pt x="899464" y="13970"/>
                  </a:lnTo>
                  <a:lnTo>
                    <a:pt x="899464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227610" y="2565399"/>
              <a:ext cx="920750" cy="1202690"/>
            </a:xfrm>
            <a:custGeom>
              <a:avLst/>
              <a:gdLst/>
              <a:ahLst/>
              <a:cxnLst/>
              <a:rect l="l" t="t" r="r" b="b"/>
              <a:pathLst>
                <a:path w="920750" h="1202689">
                  <a:moveTo>
                    <a:pt x="920140" y="14401"/>
                  </a:moveTo>
                  <a:lnTo>
                    <a:pt x="905446" y="14401"/>
                  </a:lnTo>
                  <a:lnTo>
                    <a:pt x="905446" y="1188300"/>
                  </a:lnTo>
                  <a:lnTo>
                    <a:pt x="920140" y="1188300"/>
                  </a:lnTo>
                  <a:lnTo>
                    <a:pt x="920140" y="14401"/>
                  </a:lnTo>
                  <a:close/>
                </a:path>
                <a:path w="920750" h="1202689">
                  <a:moveTo>
                    <a:pt x="92014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1188720"/>
                  </a:lnTo>
                  <a:lnTo>
                    <a:pt x="0" y="1202690"/>
                  </a:lnTo>
                  <a:lnTo>
                    <a:pt x="920140" y="1202690"/>
                  </a:lnTo>
                  <a:lnTo>
                    <a:pt x="920140" y="1188720"/>
                  </a:lnTo>
                  <a:lnTo>
                    <a:pt x="14693" y="1188720"/>
                  </a:lnTo>
                  <a:lnTo>
                    <a:pt x="14693" y="13970"/>
                  </a:lnTo>
                  <a:lnTo>
                    <a:pt x="920140" y="13970"/>
                  </a:lnTo>
                  <a:lnTo>
                    <a:pt x="920140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16" name="object 1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123681" y="2581528"/>
              <a:ext cx="66751" cy="117043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8209" y="2581528"/>
              <a:ext cx="872223" cy="11704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300430" y="2571749"/>
              <a:ext cx="899794" cy="1188720"/>
            </a:xfrm>
            <a:custGeom>
              <a:avLst/>
              <a:gdLst/>
              <a:ahLst/>
              <a:cxnLst/>
              <a:rect l="l" t="t" r="r" b="b"/>
              <a:pathLst>
                <a:path w="899795" h="1188720">
                  <a:moveTo>
                    <a:pt x="899464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1174750"/>
                  </a:lnTo>
                  <a:lnTo>
                    <a:pt x="0" y="1188720"/>
                  </a:lnTo>
                  <a:lnTo>
                    <a:pt x="899464" y="1188720"/>
                  </a:lnTo>
                  <a:lnTo>
                    <a:pt x="899464" y="1174800"/>
                  </a:lnTo>
                  <a:lnTo>
                    <a:pt x="899464" y="14490"/>
                  </a:lnTo>
                  <a:lnTo>
                    <a:pt x="885037" y="14490"/>
                  </a:lnTo>
                  <a:lnTo>
                    <a:pt x="885037" y="1174750"/>
                  </a:lnTo>
                  <a:lnTo>
                    <a:pt x="14427" y="1174750"/>
                  </a:lnTo>
                  <a:lnTo>
                    <a:pt x="14427" y="13970"/>
                  </a:lnTo>
                  <a:lnTo>
                    <a:pt x="899464" y="13970"/>
                  </a:lnTo>
                  <a:lnTo>
                    <a:pt x="899464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7291083" y="2565399"/>
              <a:ext cx="920750" cy="1202690"/>
            </a:xfrm>
            <a:custGeom>
              <a:avLst/>
              <a:gdLst/>
              <a:ahLst/>
              <a:cxnLst/>
              <a:rect l="l" t="t" r="r" b="b"/>
              <a:pathLst>
                <a:path w="920750" h="1202689">
                  <a:moveTo>
                    <a:pt x="920140" y="14401"/>
                  </a:moveTo>
                  <a:lnTo>
                    <a:pt x="905446" y="14401"/>
                  </a:lnTo>
                  <a:lnTo>
                    <a:pt x="905446" y="1188300"/>
                  </a:lnTo>
                  <a:lnTo>
                    <a:pt x="920140" y="1188300"/>
                  </a:lnTo>
                  <a:lnTo>
                    <a:pt x="920140" y="14401"/>
                  </a:lnTo>
                  <a:close/>
                </a:path>
                <a:path w="920750" h="1202689">
                  <a:moveTo>
                    <a:pt x="92014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1188720"/>
                  </a:lnTo>
                  <a:lnTo>
                    <a:pt x="0" y="1202690"/>
                  </a:lnTo>
                  <a:lnTo>
                    <a:pt x="920140" y="1202690"/>
                  </a:lnTo>
                  <a:lnTo>
                    <a:pt x="920140" y="1188720"/>
                  </a:lnTo>
                  <a:lnTo>
                    <a:pt x="14681" y="1188720"/>
                  </a:lnTo>
                  <a:lnTo>
                    <a:pt x="14681" y="13970"/>
                  </a:lnTo>
                  <a:lnTo>
                    <a:pt x="920140" y="13970"/>
                  </a:lnTo>
                  <a:lnTo>
                    <a:pt x="920140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87154" y="2581528"/>
              <a:ext cx="66751" cy="117043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1681" y="2581528"/>
              <a:ext cx="872223" cy="11704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363915" y="2571749"/>
              <a:ext cx="899794" cy="1188720"/>
            </a:xfrm>
            <a:custGeom>
              <a:avLst/>
              <a:gdLst/>
              <a:ahLst/>
              <a:cxnLst/>
              <a:rect l="l" t="t" r="r" b="b"/>
              <a:pathLst>
                <a:path w="899795" h="1188720">
                  <a:moveTo>
                    <a:pt x="899464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1174750"/>
                  </a:lnTo>
                  <a:lnTo>
                    <a:pt x="0" y="1188720"/>
                  </a:lnTo>
                  <a:lnTo>
                    <a:pt x="899464" y="1188720"/>
                  </a:lnTo>
                  <a:lnTo>
                    <a:pt x="899464" y="1174800"/>
                  </a:lnTo>
                  <a:lnTo>
                    <a:pt x="899464" y="14490"/>
                  </a:lnTo>
                  <a:lnTo>
                    <a:pt x="885024" y="14490"/>
                  </a:lnTo>
                  <a:lnTo>
                    <a:pt x="885024" y="1174750"/>
                  </a:lnTo>
                  <a:lnTo>
                    <a:pt x="14414" y="1174750"/>
                  </a:lnTo>
                  <a:lnTo>
                    <a:pt x="14414" y="13970"/>
                  </a:lnTo>
                  <a:lnTo>
                    <a:pt x="899464" y="13970"/>
                  </a:lnTo>
                  <a:lnTo>
                    <a:pt x="899464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8354568" y="2565399"/>
              <a:ext cx="920750" cy="1202690"/>
            </a:xfrm>
            <a:custGeom>
              <a:avLst/>
              <a:gdLst/>
              <a:ahLst/>
              <a:cxnLst/>
              <a:rect l="l" t="t" r="r" b="b"/>
              <a:pathLst>
                <a:path w="920750" h="1202689">
                  <a:moveTo>
                    <a:pt x="920140" y="14401"/>
                  </a:moveTo>
                  <a:lnTo>
                    <a:pt x="905446" y="14401"/>
                  </a:lnTo>
                  <a:lnTo>
                    <a:pt x="905446" y="1188300"/>
                  </a:lnTo>
                  <a:lnTo>
                    <a:pt x="920140" y="1188300"/>
                  </a:lnTo>
                  <a:lnTo>
                    <a:pt x="920140" y="14401"/>
                  </a:lnTo>
                  <a:close/>
                </a:path>
                <a:path w="920750" h="1202689">
                  <a:moveTo>
                    <a:pt x="92014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1188720"/>
                  </a:lnTo>
                  <a:lnTo>
                    <a:pt x="0" y="1202690"/>
                  </a:lnTo>
                  <a:lnTo>
                    <a:pt x="920140" y="1202690"/>
                  </a:lnTo>
                  <a:lnTo>
                    <a:pt x="920140" y="1188720"/>
                  </a:lnTo>
                  <a:lnTo>
                    <a:pt x="14693" y="1188720"/>
                  </a:lnTo>
                  <a:lnTo>
                    <a:pt x="14693" y="13970"/>
                  </a:lnTo>
                  <a:lnTo>
                    <a:pt x="920140" y="13970"/>
                  </a:lnTo>
                  <a:lnTo>
                    <a:pt x="920140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1488" y="2665729"/>
              <a:ext cx="738708" cy="10033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4973" y="2665729"/>
              <a:ext cx="738708" cy="100330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48446" y="2665729"/>
              <a:ext cx="738708" cy="10033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0250639" y="2581528"/>
              <a:ext cx="66751" cy="117043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45167" y="2581529"/>
              <a:ext cx="872210" cy="117043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427388" y="2571749"/>
              <a:ext cx="899794" cy="1188720"/>
            </a:xfrm>
            <a:custGeom>
              <a:avLst/>
              <a:gdLst/>
              <a:ahLst/>
              <a:cxnLst/>
              <a:rect l="l" t="t" r="r" b="b"/>
              <a:pathLst>
                <a:path w="899795" h="1188720">
                  <a:moveTo>
                    <a:pt x="899464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1174750"/>
                  </a:lnTo>
                  <a:lnTo>
                    <a:pt x="0" y="1188720"/>
                  </a:lnTo>
                  <a:lnTo>
                    <a:pt x="899464" y="1188720"/>
                  </a:lnTo>
                  <a:lnTo>
                    <a:pt x="899464" y="1174800"/>
                  </a:lnTo>
                  <a:lnTo>
                    <a:pt x="899464" y="14490"/>
                  </a:lnTo>
                  <a:lnTo>
                    <a:pt x="885037" y="14490"/>
                  </a:lnTo>
                  <a:lnTo>
                    <a:pt x="885037" y="1174750"/>
                  </a:lnTo>
                  <a:lnTo>
                    <a:pt x="14414" y="1174750"/>
                  </a:lnTo>
                  <a:lnTo>
                    <a:pt x="14414" y="13970"/>
                  </a:lnTo>
                  <a:lnTo>
                    <a:pt x="899464" y="13970"/>
                  </a:lnTo>
                  <a:lnTo>
                    <a:pt x="899464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9418041" y="2565399"/>
              <a:ext cx="920750" cy="1202690"/>
            </a:xfrm>
            <a:custGeom>
              <a:avLst/>
              <a:gdLst/>
              <a:ahLst/>
              <a:cxnLst/>
              <a:rect l="l" t="t" r="r" b="b"/>
              <a:pathLst>
                <a:path w="920750" h="1202689">
                  <a:moveTo>
                    <a:pt x="920140" y="14401"/>
                  </a:moveTo>
                  <a:lnTo>
                    <a:pt x="905459" y="14401"/>
                  </a:lnTo>
                  <a:lnTo>
                    <a:pt x="905459" y="1188300"/>
                  </a:lnTo>
                  <a:lnTo>
                    <a:pt x="920140" y="1188300"/>
                  </a:lnTo>
                  <a:lnTo>
                    <a:pt x="920140" y="14401"/>
                  </a:lnTo>
                  <a:close/>
                </a:path>
                <a:path w="920750" h="1202689">
                  <a:moveTo>
                    <a:pt x="920140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1188720"/>
                  </a:lnTo>
                  <a:lnTo>
                    <a:pt x="0" y="1202690"/>
                  </a:lnTo>
                  <a:lnTo>
                    <a:pt x="920140" y="1202690"/>
                  </a:lnTo>
                  <a:lnTo>
                    <a:pt x="920140" y="1188720"/>
                  </a:lnTo>
                  <a:lnTo>
                    <a:pt x="14706" y="1188720"/>
                  </a:lnTo>
                  <a:lnTo>
                    <a:pt x="14706" y="13970"/>
                  </a:lnTo>
                  <a:lnTo>
                    <a:pt x="920140" y="13970"/>
                  </a:lnTo>
                  <a:lnTo>
                    <a:pt x="920140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31" name="object 31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1314124" y="2581528"/>
              <a:ext cx="66738" cy="117043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08652" y="2581528"/>
              <a:ext cx="872211" cy="117043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0490873" y="2571749"/>
              <a:ext cx="899794" cy="1188720"/>
            </a:xfrm>
            <a:custGeom>
              <a:avLst/>
              <a:gdLst/>
              <a:ahLst/>
              <a:cxnLst/>
              <a:rect l="l" t="t" r="r" b="b"/>
              <a:pathLst>
                <a:path w="899795" h="1188720">
                  <a:moveTo>
                    <a:pt x="899464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1174750"/>
                  </a:lnTo>
                  <a:lnTo>
                    <a:pt x="0" y="1188720"/>
                  </a:lnTo>
                  <a:lnTo>
                    <a:pt x="899464" y="1188720"/>
                  </a:lnTo>
                  <a:lnTo>
                    <a:pt x="899464" y="1174800"/>
                  </a:lnTo>
                  <a:lnTo>
                    <a:pt x="899464" y="14490"/>
                  </a:lnTo>
                  <a:lnTo>
                    <a:pt x="885037" y="14490"/>
                  </a:lnTo>
                  <a:lnTo>
                    <a:pt x="885037" y="1174750"/>
                  </a:lnTo>
                  <a:lnTo>
                    <a:pt x="14427" y="1174750"/>
                  </a:lnTo>
                  <a:lnTo>
                    <a:pt x="14427" y="13970"/>
                  </a:lnTo>
                  <a:lnTo>
                    <a:pt x="899464" y="13970"/>
                  </a:lnTo>
                  <a:lnTo>
                    <a:pt x="899464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10481513" y="2565399"/>
              <a:ext cx="920750" cy="1202690"/>
            </a:xfrm>
            <a:custGeom>
              <a:avLst/>
              <a:gdLst/>
              <a:ahLst/>
              <a:cxnLst/>
              <a:rect l="l" t="t" r="r" b="b"/>
              <a:pathLst>
                <a:path w="920750" h="1202689">
                  <a:moveTo>
                    <a:pt x="920153" y="14401"/>
                  </a:moveTo>
                  <a:lnTo>
                    <a:pt x="905459" y="14401"/>
                  </a:lnTo>
                  <a:lnTo>
                    <a:pt x="905459" y="1188300"/>
                  </a:lnTo>
                  <a:lnTo>
                    <a:pt x="920153" y="1188300"/>
                  </a:lnTo>
                  <a:lnTo>
                    <a:pt x="920153" y="14401"/>
                  </a:lnTo>
                  <a:close/>
                </a:path>
                <a:path w="920750" h="1202689">
                  <a:moveTo>
                    <a:pt x="920153" y="0"/>
                  </a:moveTo>
                  <a:lnTo>
                    <a:pt x="0" y="0"/>
                  </a:lnTo>
                  <a:lnTo>
                    <a:pt x="0" y="13970"/>
                  </a:lnTo>
                  <a:lnTo>
                    <a:pt x="0" y="1188720"/>
                  </a:lnTo>
                  <a:lnTo>
                    <a:pt x="0" y="1202690"/>
                  </a:lnTo>
                  <a:lnTo>
                    <a:pt x="920153" y="1202690"/>
                  </a:lnTo>
                  <a:lnTo>
                    <a:pt x="920153" y="1188720"/>
                  </a:lnTo>
                  <a:lnTo>
                    <a:pt x="14693" y="1188720"/>
                  </a:lnTo>
                  <a:lnTo>
                    <a:pt x="14693" y="13970"/>
                  </a:lnTo>
                  <a:lnTo>
                    <a:pt x="920153" y="13970"/>
                  </a:lnTo>
                  <a:lnTo>
                    <a:pt x="920153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11931" y="2665729"/>
              <a:ext cx="738708" cy="10033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5416" y="2665729"/>
              <a:ext cx="738708" cy="100330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953702" y="4030272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106"/>
                  </a:lnTo>
                </a:path>
              </a:pathLst>
            </a:custGeom>
            <a:ln w="3175">
              <a:solidFill>
                <a:srgbClr val="4D4B4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7879614" y="4030272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106"/>
                  </a:lnTo>
                </a:path>
              </a:pathLst>
            </a:custGeom>
            <a:ln w="3175">
              <a:solidFill>
                <a:srgbClr val="4D4B4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8803808" y="4030272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106"/>
                  </a:lnTo>
                </a:path>
              </a:pathLst>
            </a:custGeom>
            <a:ln w="3175">
              <a:solidFill>
                <a:srgbClr val="4D4B4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17893" y="4062069"/>
              <a:ext cx="38912" cy="68240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48285" y="4062069"/>
              <a:ext cx="508520" cy="68240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237897" y="4056379"/>
              <a:ext cx="524510" cy="693420"/>
            </a:xfrm>
            <a:custGeom>
              <a:avLst/>
              <a:gdLst/>
              <a:ahLst/>
              <a:cxnLst/>
              <a:rect l="l" t="t" r="r" b="b"/>
              <a:pathLst>
                <a:path w="524509" h="693420">
                  <a:moveTo>
                    <a:pt x="524433" y="0"/>
                  </a:moveTo>
                  <a:lnTo>
                    <a:pt x="516051" y="0"/>
                  </a:lnTo>
                  <a:lnTo>
                    <a:pt x="516051" y="8890"/>
                  </a:lnTo>
                  <a:lnTo>
                    <a:pt x="516051" y="684530"/>
                  </a:lnTo>
                  <a:lnTo>
                    <a:pt x="8382" y="684530"/>
                  </a:lnTo>
                  <a:lnTo>
                    <a:pt x="8382" y="8890"/>
                  </a:lnTo>
                  <a:lnTo>
                    <a:pt x="516051" y="8890"/>
                  </a:lnTo>
                  <a:lnTo>
                    <a:pt x="516051" y="0"/>
                  </a:lnTo>
                  <a:lnTo>
                    <a:pt x="0" y="0"/>
                  </a:lnTo>
                  <a:lnTo>
                    <a:pt x="0" y="8890"/>
                  </a:lnTo>
                  <a:lnTo>
                    <a:pt x="0" y="684530"/>
                  </a:lnTo>
                  <a:lnTo>
                    <a:pt x="0" y="693420"/>
                  </a:lnTo>
                  <a:lnTo>
                    <a:pt x="524433" y="693420"/>
                  </a:lnTo>
                  <a:lnTo>
                    <a:pt x="524433" y="684974"/>
                  </a:lnTo>
                  <a:lnTo>
                    <a:pt x="524433" y="684530"/>
                  </a:lnTo>
                  <a:lnTo>
                    <a:pt x="524433" y="8890"/>
                  </a:lnTo>
                  <a:lnTo>
                    <a:pt x="524433" y="8407"/>
                  </a:lnTo>
                  <a:lnTo>
                    <a:pt x="524433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6232449" y="4052569"/>
              <a:ext cx="536575" cy="701040"/>
            </a:xfrm>
            <a:custGeom>
              <a:avLst/>
              <a:gdLst/>
              <a:ahLst/>
              <a:cxnLst/>
              <a:rect l="l" t="t" r="r" b="b"/>
              <a:pathLst>
                <a:path w="536575" h="701039">
                  <a:moveTo>
                    <a:pt x="536486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693420"/>
                  </a:lnTo>
                  <a:lnTo>
                    <a:pt x="0" y="701040"/>
                  </a:lnTo>
                  <a:lnTo>
                    <a:pt x="536486" y="701040"/>
                  </a:lnTo>
                  <a:lnTo>
                    <a:pt x="536486" y="693420"/>
                  </a:lnTo>
                  <a:lnTo>
                    <a:pt x="8547" y="693420"/>
                  </a:lnTo>
                  <a:lnTo>
                    <a:pt x="8547" y="8890"/>
                  </a:lnTo>
                  <a:lnTo>
                    <a:pt x="527951" y="8890"/>
                  </a:lnTo>
                  <a:lnTo>
                    <a:pt x="527951" y="692950"/>
                  </a:lnTo>
                  <a:lnTo>
                    <a:pt x="536486" y="692950"/>
                  </a:lnTo>
                  <a:lnTo>
                    <a:pt x="536486" y="8890"/>
                  </a:lnTo>
                  <a:lnTo>
                    <a:pt x="536486" y="8458"/>
                  </a:lnTo>
                  <a:lnTo>
                    <a:pt x="536486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87211" y="4110989"/>
              <a:ext cx="430682" cy="58546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622818" y="4062069"/>
              <a:ext cx="38925" cy="68240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53198" y="4062069"/>
              <a:ext cx="508546" cy="68240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142835" y="4056379"/>
              <a:ext cx="524510" cy="693420"/>
            </a:xfrm>
            <a:custGeom>
              <a:avLst/>
              <a:gdLst/>
              <a:ahLst/>
              <a:cxnLst/>
              <a:rect l="l" t="t" r="r" b="b"/>
              <a:pathLst>
                <a:path w="524509" h="693420">
                  <a:moveTo>
                    <a:pt x="524421" y="0"/>
                  </a:moveTo>
                  <a:lnTo>
                    <a:pt x="516039" y="0"/>
                  </a:lnTo>
                  <a:lnTo>
                    <a:pt x="516039" y="8890"/>
                  </a:lnTo>
                  <a:lnTo>
                    <a:pt x="516039" y="684530"/>
                  </a:lnTo>
                  <a:lnTo>
                    <a:pt x="8369" y="684530"/>
                  </a:lnTo>
                  <a:lnTo>
                    <a:pt x="8369" y="8890"/>
                  </a:lnTo>
                  <a:lnTo>
                    <a:pt x="516039" y="8890"/>
                  </a:lnTo>
                  <a:lnTo>
                    <a:pt x="516039" y="0"/>
                  </a:lnTo>
                  <a:lnTo>
                    <a:pt x="0" y="0"/>
                  </a:lnTo>
                  <a:lnTo>
                    <a:pt x="0" y="8890"/>
                  </a:lnTo>
                  <a:lnTo>
                    <a:pt x="0" y="684530"/>
                  </a:lnTo>
                  <a:lnTo>
                    <a:pt x="0" y="693420"/>
                  </a:lnTo>
                  <a:lnTo>
                    <a:pt x="524421" y="693420"/>
                  </a:lnTo>
                  <a:lnTo>
                    <a:pt x="524421" y="684974"/>
                  </a:lnTo>
                  <a:lnTo>
                    <a:pt x="524421" y="684530"/>
                  </a:lnTo>
                  <a:lnTo>
                    <a:pt x="524421" y="8890"/>
                  </a:lnTo>
                  <a:lnTo>
                    <a:pt x="524421" y="8407"/>
                  </a:lnTo>
                  <a:lnTo>
                    <a:pt x="524421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7137387" y="4052569"/>
              <a:ext cx="536575" cy="701040"/>
            </a:xfrm>
            <a:custGeom>
              <a:avLst/>
              <a:gdLst/>
              <a:ahLst/>
              <a:cxnLst/>
              <a:rect l="l" t="t" r="r" b="b"/>
              <a:pathLst>
                <a:path w="536575" h="701039">
                  <a:moveTo>
                    <a:pt x="536473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693420"/>
                  </a:lnTo>
                  <a:lnTo>
                    <a:pt x="0" y="701040"/>
                  </a:lnTo>
                  <a:lnTo>
                    <a:pt x="536473" y="701040"/>
                  </a:lnTo>
                  <a:lnTo>
                    <a:pt x="536473" y="693420"/>
                  </a:lnTo>
                  <a:lnTo>
                    <a:pt x="8521" y="693420"/>
                  </a:lnTo>
                  <a:lnTo>
                    <a:pt x="8521" y="8890"/>
                  </a:lnTo>
                  <a:lnTo>
                    <a:pt x="527939" y="8890"/>
                  </a:lnTo>
                  <a:lnTo>
                    <a:pt x="527939" y="692950"/>
                  </a:lnTo>
                  <a:lnTo>
                    <a:pt x="536473" y="692950"/>
                  </a:lnTo>
                  <a:lnTo>
                    <a:pt x="536473" y="8890"/>
                  </a:lnTo>
                  <a:lnTo>
                    <a:pt x="536473" y="8458"/>
                  </a:lnTo>
                  <a:lnTo>
                    <a:pt x="536473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49" name="object 4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92136" y="4110989"/>
              <a:ext cx="430682" cy="58546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552789" y="4062069"/>
              <a:ext cx="38925" cy="68240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83181" y="4062069"/>
              <a:ext cx="508533" cy="68240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8072806" y="4056379"/>
              <a:ext cx="524510" cy="693420"/>
            </a:xfrm>
            <a:custGeom>
              <a:avLst/>
              <a:gdLst/>
              <a:ahLst/>
              <a:cxnLst/>
              <a:rect l="l" t="t" r="r" b="b"/>
              <a:pathLst>
                <a:path w="524509" h="693420">
                  <a:moveTo>
                    <a:pt x="524421" y="0"/>
                  </a:moveTo>
                  <a:lnTo>
                    <a:pt x="516051" y="0"/>
                  </a:lnTo>
                  <a:lnTo>
                    <a:pt x="516051" y="8890"/>
                  </a:lnTo>
                  <a:lnTo>
                    <a:pt x="516051" y="684530"/>
                  </a:lnTo>
                  <a:lnTo>
                    <a:pt x="8382" y="684530"/>
                  </a:lnTo>
                  <a:lnTo>
                    <a:pt x="8382" y="8890"/>
                  </a:lnTo>
                  <a:lnTo>
                    <a:pt x="516051" y="8890"/>
                  </a:lnTo>
                  <a:lnTo>
                    <a:pt x="516051" y="0"/>
                  </a:lnTo>
                  <a:lnTo>
                    <a:pt x="0" y="0"/>
                  </a:lnTo>
                  <a:lnTo>
                    <a:pt x="0" y="8890"/>
                  </a:lnTo>
                  <a:lnTo>
                    <a:pt x="0" y="684530"/>
                  </a:lnTo>
                  <a:lnTo>
                    <a:pt x="0" y="693420"/>
                  </a:lnTo>
                  <a:lnTo>
                    <a:pt x="524421" y="693420"/>
                  </a:lnTo>
                  <a:lnTo>
                    <a:pt x="524421" y="684974"/>
                  </a:lnTo>
                  <a:lnTo>
                    <a:pt x="524421" y="684530"/>
                  </a:lnTo>
                  <a:lnTo>
                    <a:pt x="524421" y="8890"/>
                  </a:lnTo>
                  <a:lnTo>
                    <a:pt x="524421" y="8407"/>
                  </a:lnTo>
                  <a:lnTo>
                    <a:pt x="524421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8067357" y="4052569"/>
              <a:ext cx="536575" cy="701040"/>
            </a:xfrm>
            <a:custGeom>
              <a:avLst/>
              <a:gdLst/>
              <a:ahLst/>
              <a:cxnLst/>
              <a:rect l="l" t="t" r="r" b="b"/>
              <a:pathLst>
                <a:path w="536575" h="701039">
                  <a:moveTo>
                    <a:pt x="536473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693420"/>
                  </a:lnTo>
                  <a:lnTo>
                    <a:pt x="0" y="701040"/>
                  </a:lnTo>
                  <a:lnTo>
                    <a:pt x="536473" y="701040"/>
                  </a:lnTo>
                  <a:lnTo>
                    <a:pt x="536473" y="693420"/>
                  </a:lnTo>
                  <a:lnTo>
                    <a:pt x="8521" y="693420"/>
                  </a:lnTo>
                  <a:lnTo>
                    <a:pt x="8521" y="8890"/>
                  </a:lnTo>
                  <a:lnTo>
                    <a:pt x="527939" y="8890"/>
                  </a:lnTo>
                  <a:lnTo>
                    <a:pt x="527939" y="692950"/>
                  </a:lnTo>
                  <a:lnTo>
                    <a:pt x="536473" y="692950"/>
                  </a:lnTo>
                  <a:lnTo>
                    <a:pt x="536473" y="8890"/>
                  </a:lnTo>
                  <a:lnTo>
                    <a:pt x="536473" y="8458"/>
                  </a:lnTo>
                  <a:lnTo>
                    <a:pt x="536473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22107" y="4110989"/>
              <a:ext cx="430682" cy="58546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489211" y="4062069"/>
              <a:ext cx="38925" cy="68240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019590" y="4062069"/>
              <a:ext cx="508547" cy="682409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9009227" y="4056379"/>
              <a:ext cx="524510" cy="693420"/>
            </a:xfrm>
            <a:custGeom>
              <a:avLst/>
              <a:gdLst/>
              <a:ahLst/>
              <a:cxnLst/>
              <a:rect l="l" t="t" r="r" b="b"/>
              <a:pathLst>
                <a:path w="524509" h="693420">
                  <a:moveTo>
                    <a:pt x="524421" y="0"/>
                  </a:moveTo>
                  <a:lnTo>
                    <a:pt x="516039" y="0"/>
                  </a:lnTo>
                  <a:lnTo>
                    <a:pt x="516039" y="8890"/>
                  </a:lnTo>
                  <a:lnTo>
                    <a:pt x="516039" y="684530"/>
                  </a:lnTo>
                  <a:lnTo>
                    <a:pt x="8356" y="684530"/>
                  </a:lnTo>
                  <a:lnTo>
                    <a:pt x="8356" y="8890"/>
                  </a:lnTo>
                  <a:lnTo>
                    <a:pt x="516039" y="8890"/>
                  </a:lnTo>
                  <a:lnTo>
                    <a:pt x="516039" y="0"/>
                  </a:lnTo>
                  <a:lnTo>
                    <a:pt x="0" y="0"/>
                  </a:lnTo>
                  <a:lnTo>
                    <a:pt x="0" y="8890"/>
                  </a:lnTo>
                  <a:lnTo>
                    <a:pt x="0" y="684530"/>
                  </a:lnTo>
                  <a:lnTo>
                    <a:pt x="0" y="693420"/>
                  </a:lnTo>
                  <a:lnTo>
                    <a:pt x="524421" y="693420"/>
                  </a:lnTo>
                  <a:lnTo>
                    <a:pt x="524421" y="684974"/>
                  </a:lnTo>
                  <a:lnTo>
                    <a:pt x="524421" y="684530"/>
                  </a:lnTo>
                  <a:lnTo>
                    <a:pt x="524421" y="8890"/>
                  </a:lnTo>
                  <a:lnTo>
                    <a:pt x="524421" y="8407"/>
                  </a:lnTo>
                  <a:lnTo>
                    <a:pt x="524421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9003779" y="4052569"/>
              <a:ext cx="536575" cy="701040"/>
            </a:xfrm>
            <a:custGeom>
              <a:avLst/>
              <a:gdLst/>
              <a:ahLst/>
              <a:cxnLst/>
              <a:rect l="l" t="t" r="r" b="b"/>
              <a:pathLst>
                <a:path w="536575" h="701039">
                  <a:moveTo>
                    <a:pt x="536473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693420"/>
                  </a:lnTo>
                  <a:lnTo>
                    <a:pt x="0" y="701040"/>
                  </a:lnTo>
                  <a:lnTo>
                    <a:pt x="536473" y="701040"/>
                  </a:lnTo>
                  <a:lnTo>
                    <a:pt x="536473" y="693420"/>
                  </a:lnTo>
                  <a:lnTo>
                    <a:pt x="8534" y="693420"/>
                  </a:lnTo>
                  <a:lnTo>
                    <a:pt x="8534" y="8890"/>
                  </a:lnTo>
                  <a:lnTo>
                    <a:pt x="527939" y="8890"/>
                  </a:lnTo>
                  <a:lnTo>
                    <a:pt x="527939" y="692950"/>
                  </a:lnTo>
                  <a:lnTo>
                    <a:pt x="536473" y="692950"/>
                  </a:lnTo>
                  <a:lnTo>
                    <a:pt x="536473" y="8890"/>
                  </a:lnTo>
                  <a:lnTo>
                    <a:pt x="536473" y="8458"/>
                  </a:lnTo>
                  <a:lnTo>
                    <a:pt x="536473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59" name="object 5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58529" y="4110989"/>
              <a:ext cx="430682" cy="58546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25886" y="4061574"/>
              <a:ext cx="38938" cy="68275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956037" y="4061573"/>
              <a:ext cx="508787" cy="682752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945649" y="4056379"/>
              <a:ext cx="525145" cy="693420"/>
            </a:xfrm>
            <a:custGeom>
              <a:avLst/>
              <a:gdLst/>
              <a:ahLst/>
              <a:cxnLst/>
              <a:rect l="l" t="t" r="r" b="b"/>
              <a:pathLst>
                <a:path w="525145" h="693420">
                  <a:moveTo>
                    <a:pt x="52470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684530"/>
                  </a:lnTo>
                  <a:lnTo>
                    <a:pt x="0" y="693420"/>
                  </a:lnTo>
                  <a:lnTo>
                    <a:pt x="524700" y="693420"/>
                  </a:lnTo>
                  <a:lnTo>
                    <a:pt x="524700" y="684771"/>
                  </a:lnTo>
                  <a:lnTo>
                    <a:pt x="524700" y="684530"/>
                  </a:lnTo>
                  <a:lnTo>
                    <a:pt x="524700" y="7975"/>
                  </a:lnTo>
                  <a:lnTo>
                    <a:pt x="516255" y="7975"/>
                  </a:lnTo>
                  <a:lnTo>
                    <a:pt x="516255" y="684530"/>
                  </a:lnTo>
                  <a:lnTo>
                    <a:pt x="8445" y="684530"/>
                  </a:lnTo>
                  <a:lnTo>
                    <a:pt x="8445" y="7620"/>
                  </a:lnTo>
                  <a:lnTo>
                    <a:pt x="524700" y="7620"/>
                  </a:lnTo>
                  <a:lnTo>
                    <a:pt x="524700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9940201" y="4052569"/>
              <a:ext cx="537210" cy="701040"/>
            </a:xfrm>
            <a:custGeom>
              <a:avLst/>
              <a:gdLst/>
              <a:ahLst/>
              <a:cxnLst/>
              <a:rect l="l" t="t" r="r" b="b"/>
              <a:pathLst>
                <a:path w="537209" h="701039">
                  <a:moveTo>
                    <a:pt x="536765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692150"/>
                  </a:lnTo>
                  <a:lnTo>
                    <a:pt x="0" y="701040"/>
                  </a:lnTo>
                  <a:lnTo>
                    <a:pt x="536765" y="701040"/>
                  </a:lnTo>
                  <a:lnTo>
                    <a:pt x="536765" y="692759"/>
                  </a:lnTo>
                  <a:lnTo>
                    <a:pt x="536765" y="692150"/>
                  </a:lnTo>
                  <a:lnTo>
                    <a:pt x="536765" y="8013"/>
                  </a:lnTo>
                  <a:lnTo>
                    <a:pt x="528167" y="8013"/>
                  </a:lnTo>
                  <a:lnTo>
                    <a:pt x="528167" y="692150"/>
                  </a:lnTo>
                  <a:lnTo>
                    <a:pt x="8610" y="692150"/>
                  </a:lnTo>
                  <a:lnTo>
                    <a:pt x="8610" y="7620"/>
                  </a:lnTo>
                  <a:lnTo>
                    <a:pt x="536765" y="7620"/>
                  </a:lnTo>
                  <a:lnTo>
                    <a:pt x="536765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64" name="object 6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994976" y="4110989"/>
              <a:ext cx="430910" cy="58420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892942" y="4061396"/>
              <a:ext cx="510477" cy="685063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10882516" y="4055109"/>
              <a:ext cx="527050" cy="697230"/>
            </a:xfrm>
            <a:custGeom>
              <a:avLst/>
              <a:gdLst/>
              <a:ahLst/>
              <a:cxnLst/>
              <a:rect l="l" t="t" r="r" b="b"/>
              <a:pathLst>
                <a:path w="527050" h="697229">
                  <a:moveTo>
                    <a:pt x="526453" y="9055"/>
                  </a:moveTo>
                  <a:lnTo>
                    <a:pt x="518007" y="9055"/>
                  </a:lnTo>
                  <a:lnTo>
                    <a:pt x="518007" y="688174"/>
                  </a:lnTo>
                  <a:lnTo>
                    <a:pt x="526453" y="688174"/>
                  </a:lnTo>
                  <a:lnTo>
                    <a:pt x="526453" y="9055"/>
                  </a:lnTo>
                  <a:close/>
                </a:path>
                <a:path w="527050" h="697229">
                  <a:moveTo>
                    <a:pt x="526453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688340"/>
                  </a:lnTo>
                  <a:lnTo>
                    <a:pt x="0" y="697230"/>
                  </a:lnTo>
                  <a:lnTo>
                    <a:pt x="526453" y="697230"/>
                  </a:lnTo>
                  <a:lnTo>
                    <a:pt x="526453" y="688340"/>
                  </a:lnTo>
                  <a:lnTo>
                    <a:pt x="8432" y="688340"/>
                  </a:lnTo>
                  <a:lnTo>
                    <a:pt x="8432" y="8890"/>
                  </a:lnTo>
                  <a:lnTo>
                    <a:pt x="526453" y="8890"/>
                  </a:lnTo>
                  <a:lnTo>
                    <a:pt x="526453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10877055" y="4051299"/>
              <a:ext cx="539115" cy="704850"/>
            </a:xfrm>
            <a:custGeom>
              <a:avLst/>
              <a:gdLst/>
              <a:ahLst/>
              <a:cxnLst/>
              <a:rect l="l" t="t" r="r" b="b"/>
              <a:pathLst>
                <a:path w="539115" h="704850">
                  <a:moveTo>
                    <a:pt x="538556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695960"/>
                  </a:lnTo>
                  <a:lnTo>
                    <a:pt x="0" y="704850"/>
                  </a:lnTo>
                  <a:lnTo>
                    <a:pt x="538556" y="704850"/>
                  </a:lnTo>
                  <a:lnTo>
                    <a:pt x="538556" y="696175"/>
                  </a:lnTo>
                  <a:lnTo>
                    <a:pt x="538556" y="695960"/>
                  </a:lnTo>
                  <a:lnTo>
                    <a:pt x="538556" y="9093"/>
                  </a:lnTo>
                  <a:lnTo>
                    <a:pt x="529945" y="9093"/>
                  </a:lnTo>
                  <a:lnTo>
                    <a:pt x="529945" y="695960"/>
                  </a:lnTo>
                  <a:lnTo>
                    <a:pt x="8585" y="695960"/>
                  </a:lnTo>
                  <a:lnTo>
                    <a:pt x="8585" y="8890"/>
                  </a:lnTo>
                  <a:lnTo>
                    <a:pt x="538556" y="8890"/>
                  </a:lnTo>
                  <a:lnTo>
                    <a:pt x="538556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10932007" y="4110989"/>
              <a:ext cx="432434" cy="586740"/>
            </a:xfrm>
            <a:custGeom>
              <a:avLst/>
              <a:gdLst/>
              <a:ahLst/>
              <a:cxnLst/>
              <a:rect l="l" t="t" r="r" b="b"/>
              <a:pathLst>
                <a:path w="432434" h="586739">
                  <a:moveTo>
                    <a:pt x="432358" y="0"/>
                  </a:moveTo>
                  <a:lnTo>
                    <a:pt x="431647" y="0"/>
                  </a:lnTo>
                  <a:lnTo>
                    <a:pt x="431647" y="1270"/>
                  </a:lnTo>
                  <a:lnTo>
                    <a:pt x="431647" y="585470"/>
                  </a:lnTo>
                  <a:lnTo>
                    <a:pt x="711" y="585470"/>
                  </a:lnTo>
                  <a:lnTo>
                    <a:pt x="711" y="1270"/>
                  </a:lnTo>
                  <a:lnTo>
                    <a:pt x="431647" y="1270"/>
                  </a:lnTo>
                  <a:lnTo>
                    <a:pt x="431647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585470"/>
                  </a:lnTo>
                  <a:lnTo>
                    <a:pt x="0" y="586740"/>
                  </a:lnTo>
                  <a:lnTo>
                    <a:pt x="432358" y="586740"/>
                  </a:lnTo>
                  <a:lnTo>
                    <a:pt x="432358" y="586028"/>
                  </a:lnTo>
                  <a:lnTo>
                    <a:pt x="432358" y="585470"/>
                  </a:lnTo>
                  <a:lnTo>
                    <a:pt x="432358" y="1270"/>
                  </a:lnTo>
                  <a:lnTo>
                    <a:pt x="432358" y="774"/>
                  </a:lnTo>
                  <a:lnTo>
                    <a:pt x="432358" y="0"/>
                  </a:lnTo>
                  <a:close/>
                </a:path>
              </a:pathLst>
            </a:custGeom>
            <a:solidFill>
              <a:srgbClr val="C5C4C4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69" name="object 6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363655" y="4061574"/>
              <a:ext cx="38950" cy="68275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32007" y="4111053"/>
              <a:ext cx="431643" cy="58329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717474" y="5175872"/>
              <a:ext cx="38849" cy="68111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48755" y="5175872"/>
              <a:ext cx="507568" cy="681113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238392" y="5170169"/>
              <a:ext cx="523875" cy="692150"/>
            </a:xfrm>
            <a:custGeom>
              <a:avLst/>
              <a:gdLst/>
              <a:ahLst/>
              <a:cxnLst/>
              <a:rect l="l" t="t" r="r" b="b"/>
              <a:pathLst>
                <a:path w="523875" h="692150">
                  <a:moveTo>
                    <a:pt x="523443" y="0"/>
                  </a:moveTo>
                  <a:lnTo>
                    <a:pt x="515048" y="0"/>
                  </a:lnTo>
                  <a:lnTo>
                    <a:pt x="515048" y="8890"/>
                  </a:lnTo>
                  <a:lnTo>
                    <a:pt x="515048" y="683260"/>
                  </a:lnTo>
                  <a:lnTo>
                    <a:pt x="8420" y="683260"/>
                  </a:lnTo>
                  <a:lnTo>
                    <a:pt x="8420" y="8890"/>
                  </a:lnTo>
                  <a:lnTo>
                    <a:pt x="515048" y="8890"/>
                  </a:lnTo>
                  <a:lnTo>
                    <a:pt x="515048" y="0"/>
                  </a:lnTo>
                  <a:lnTo>
                    <a:pt x="0" y="0"/>
                  </a:lnTo>
                  <a:lnTo>
                    <a:pt x="0" y="8890"/>
                  </a:lnTo>
                  <a:lnTo>
                    <a:pt x="0" y="683260"/>
                  </a:lnTo>
                  <a:lnTo>
                    <a:pt x="0" y="692150"/>
                  </a:lnTo>
                  <a:lnTo>
                    <a:pt x="523443" y="692150"/>
                  </a:lnTo>
                  <a:lnTo>
                    <a:pt x="523443" y="683666"/>
                  </a:lnTo>
                  <a:lnTo>
                    <a:pt x="523443" y="683260"/>
                  </a:lnTo>
                  <a:lnTo>
                    <a:pt x="523443" y="8890"/>
                  </a:lnTo>
                  <a:lnTo>
                    <a:pt x="523443" y="8470"/>
                  </a:lnTo>
                  <a:lnTo>
                    <a:pt x="523443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6232969" y="5166360"/>
              <a:ext cx="535940" cy="699770"/>
            </a:xfrm>
            <a:custGeom>
              <a:avLst/>
              <a:gdLst/>
              <a:ahLst/>
              <a:cxnLst/>
              <a:rect l="l" t="t" r="r" b="b"/>
              <a:pathLst>
                <a:path w="535940" h="699770">
                  <a:moveTo>
                    <a:pt x="535457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692150"/>
                  </a:lnTo>
                  <a:lnTo>
                    <a:pt x="0" y="699770"/>
                  </a:lnTo>
                  <a:lnTo>
                    <a:pt x="535457" y="699770"/>
                  </a:lnTo>
                  <a:lnTo>
                    <a:pt x="535457" y="692150"/>
                  </a:lnTo>
                  <a:lnTo>
                    <a:pt x="8547" y="692150"/>
                  </a:lnTo>
                  <a:lnTo>
                    <a:pt x="8547" y="8890"/>
                  </a:lnTo>
                  <a:lnTo>
                    <a:pt x="526897" y="8890"/>
                  </a:lnTo>
                  <a:lnTo>
                    <a:pt x="526897" y="691629"/>
                  </a:lnTo>
                  <a:lnTo>
                    <a:pt x="535457" y="691629"/>
                  </a:lnTo>
                  <a:lnTo>
                    <a:pt x="535457" y="8890"/>
                  </a:lnTo>
                  <a:lnTo>
                    <a:pt x="535457" y="8496"/>
                  </a:lnTo>
                  <a:lnTo>
                    <a:pt x="535457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75" name="object 7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87604" y="5224780"/>
              <a:ext cx="429869" cy="584199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622400" y="5175872"/>
              <a:ext cx="38849" cy="68111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153681" y="5175872"/>
              <a:ext cx="507555" cy="681113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7143343" y="5170169"/>
              <a:ext cx="523875" cy="692150"/>
            </a:xfrm>
            <a:custGeom>
              <a:avLst/>
              <a:gdLst/>
              <a:ahLst/>
              <a:cxnLst/>
              <a:rect l="l" t="t" r="r" b="b"/>
              <a:pathLst>
                <a:path w="523875" h="692150">
                  <a:moveTo>
                    <a:pt x="523417" y="0"/>
                  </a:moveTo>
                  <a:lnTo>
                    <a:pt x="515023" y="0"/>
                  </a:lnTo>
                  <a:lnTo>
                    <a:pt x="515023" y="8890"/>
                  </a:lnTo>
                  <a:lnTo>
                    <a:pt x="515023" y="683260"/>
                  </a:lnTo>
                  <a:lnTo>
                    <a:pt x="8382" y="683260"/>
                  </a:lnTo>
                  <a:lnTo>
                    <a:pt x="8382" y="8890"/>
                  </a:lnTo>
                  <a:lnTo>
                    <a:pt x="515023" y="8890"/>
                  </a:lnTo>
                  <a:lnTo>
                    <a:pt x="515023" y="0"/>
                  </a:lnTo>
                  <a:lnTo>
                    <a:pt x="0" y="0"/>
                  </a:lnTo>
                  <a:lnTo>
                    <a:pt x="0" y="8890"/>
                  </a:lnTo>
                  <a:lnTo>
                    <a:pt x="0" y="683260"/>
                  </a:lnTo>
                  <a:lnTo>
                    <a:pt x="0" y="692150"/>
                  </a:lnTo>
                  <a:lnTo>
                    <a:pt x="523417" y="692150"/>
                  </a:lnTo>
                  <a:lnTo>
                    <a:pt x="523417" y="683666"/>
                  </a:lnTo>
                  <a:lnTo>
                    <a:pt x="523417" y="683260"/>
                  </a:lnTo>
                  <a:lnTo>
                    <a:pt x="523417" y="8890"/>
                  </a:lnTo>
                  <a:lnTo>
                    <a:pt x="523417" y="8470"/>
                  </a:lnTo>
                  <a:lnTo>
                    <a:pt x="523417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7137895" y="5166360"/>
              <a:ext cx="535940" cy="699770"/>
            </a:xfrm>
            <a:custGeom>
              <a:avLst/>
              <a:gdLst/>
              <a:ahLst/>
              <a:cxnLst/>
              <a:rect l="l" t="t" r="r" b="b"/>
              <a:pathLst>
                <a:path w="535940" h="699770">
                  <a:moveTo>
                    <a:pt x="535457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692150"/>
                  </a:lnTo>
                  <a:lnTo>
                    <a:pt x="0" y="699770"/>
                  </a:lnTo>
                  <a:lnTo>
                    <a:pt x="535457" y="699770"/>
                  </a:lnTo>
                  <a:lnTo>
                    <a:pt x="535457" y="692150"/>
                  </a:lnTo>
                  <a:lnTo>
                    <a:pt x="8559" y="692150"/>
                  </a:lnTo>
                  <a:lnTo>
                    <a:pt x="8559" y="8890"/>
                  </a:lnTo>
                  <a:lnTo>
                    <a:pt x="526910" y="8890"/>
                  </a:lnTo>
                  <a:lnTo>
                    <a:pt x="526910" y="691629"/>
                  </a:lnTo>
                  <a:lnTo>
                    <a:pt x="535457" y="691629"/>
                  </a:lnTo>
                  <a:lnTo>
                    <a:pt x="535457" y="8890"/>
                  </a:lnTo>
                  <a:lnTo>
                    <a:pt x="535457" y="8496"/>
                  </a:lnTo>
                  <a:lnTo>
                    <a:pt x="535457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80" name="object 8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192543" y="5224780"/>
              <a:ext cx="429869" cy="584199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551646" y="5175542"/>
              <a:ext cx="38722" cy="678840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084489" y="5175542"/>
              <a:ext cx="505879" cy="678840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8074190" y="5170169"/>
              <a:ext cx="521970" cy="689610"/>
            </a:xfrm>
            <a:custGeom>
              <a:avLst/>
              <a:gdLst/>
              <a:ahLst/>
              <a:cxnLst/>
              <a:rect l="l" t="t" r="r" b="b"/>
              <a:pathLst>
                <a:path w="521970" h="689610">
                  <a:moveTo>
                    <a:pt x="521677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680720"/>
                  </a:lnTo>
                  <a:lnTo>
                    <a:pt x="0" y="689610"/>
                  </a:lnTo>
                  <a:lnTo>
                    <a:pt x="521677" y="689610"/>
                  </a:lnTo>
                  <a:lnTo>
                    <a:pt x="521677" y="681037"/>
                  </a:lnTo>
                  <a:lnTo>
                    <a:pt x="521677" y="680720"/>
                  </a:lnTo>
                  <a:lnTo>
                    <a:pt x="521677" y="8140"/>
                  </a:lnTo>
                  <a:lnTo>
                    <a:pt x="513283" y="8140"/>
                  </a:lnTo>
                  <a:lnTo>
                    <a:pt x="513283" y="680720"/>
                  </a:lnTo>
                  <a:lnTo>
                    <a:pt x="8394" y="680720"/>
                  </a:lnTo>
                  <a:lnTo>
                    <a:pt x="8394" y="7620"/>
                  </a:lnTo>
                  <a:lnTo>
                    <a:pt x="521677" y="7620"/>
                  </a:lnTo>
                  <a:lnTo>
                    <a:pt x="521677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8068767" y="5166360"/>
              <a:ext cx="534035" cy="697230"/>
            </a:xfrm>
            <a:custGeom>
              <a:avLst/>
              <a:gdLst/>
              <a:ahLst/>
              <a:cxnLst/>
              <a:rect l="l" t="t" r="r" b="b"/>
              <a:pathLst>
                <a:path w="534034" h="697229">
                  <a:moveTo>
                    <a:pt x="533666" y="8204"/>
                  </a:moveTo>
                  <a:lnTo>
                    <a:pt x="525119" y="8204"/>
                  </a:lnTo>
                  <a:lnTo>
                    <a:pt x="525119" y="689000"/>
                  </a:lnTo>
                  <a:lnTo>
                    <a:pt x="533666" y="689000"/>
                  </a:lnTo>
                  <a:lnTo>
                    <a:pt x="533666" y="8204"/>
                  </a:lnTo>
                  <a:close/>
                </a:path>
                <a:path w="534034" h="697229">
                  <a:moveTo>
                    <a:pt x="533666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689610"/>
                  </a:lnTo>
                  <a:lnTo>
                    <a:pt x="0" y="697230"/>
                  </a:lnTo>
                  <a:lnTo>
                    <a:pt x="533666" y="697230"/>
                  </a:lnTo>
                  <a:lnTo>
                    <a:pt x="533666" y="689610"/>
                  </a:lnTo>
                  <a:lnTo>
                    <a:pt x="8559" y="689610"/>
                  </a:lnTo>
                  <a:lnTo>
                    <a:pt x="8559" y="7620"/>
                  </a:lnTo>
                  <a:lnTo>
                    <a:pt x="533666" y="7620"/>
                  </a:lnTo>
                  <a:lnTo>
                    <a:pt x="533666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85" name="object 8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123224" y="5224780"/>
              <a:ext cx="428833" cy="58834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488791" y="5175364"/>
              <a:ext cx="38849" cy="681113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020085" y="5175364"/>
              <a:ext cx="507556" cy="681113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9009723" y="5170169"/>
              <a:ext cx="523875" cy="692150"/>
            </a:xfrm>
            <a:custGeom>
              <a:avLst/>
              <a:gdLst/>
              <a:ahLst/>
              <a:cxnLst/>
              <a:rect l="l" t="t" r="r" b="b"/>
              <a:pathLst>
                <a:path w="523875" h="692150">
                  <a:moveTo>
                    <a:pt x="523430" y="7950"/>
                  </a:moveTo>
                  <a:lnTo>
                    <a:pt x="515035" y="7950"/>
                  </a:lnTo>
                  <a:lnTo>
                    <a:pt x="515035" y="683158"/>
                  </a:lnTo>
                  <a:lnTo>
                    <a:pt x="523430" y="683158"/>
                  </a:lnTo>
                  <a:lnTo>
                    <a:pt x="523430" y="7950"/>
                  </a:lnTo>
                  <a:close/>
                </a:path>
                <a:path w="523875" h="692150">
                  <a:moveTo>
                    <a:pt x="52343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683260"/>
                  </a:lnTo>
                  <a:lnTo>
                    <a:pt x="0" y="692150"/>
                  </a:lnTo>
                  <a:lnTo>
                    <a:pt x="523430" y="692150"/>
                  </a:lnTo>
                  <a:lnTo>
                    <a:pt x="523430" y="683260"/>
                  </a:lnTo>
                  <a:lnTo>
                    <a:pt x="8407" y="683260"/>
                  </a:lnTo>
                  <a:lnTo>
                    <a:pt x="8407" y="7620"/>
                  </a:lnTo>
                  <a:lnTo>
                    <a:pt x="523430" y="7620"/>
                  </a:lnTo>
                  <a:lnTo>
                    <a:pt x="523430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9004275" y="5166360"/>
              <a:ext cx="535940" cy="699770"/>
            </a:xfrm>
            <a:custGeom>
              <a:avLst/>
              <a:gdLst/>
              <a:ahLst/>
              <a:cxnLst/>
              <a:rect l="l" t="t" r="r" b="b"/>
              <a:pathLst>
                <a:path w="535940" h="699770">
                  <a:moveTo>
                    <a:pt x="53547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690880"/>
                  </a:lnTo>
                  <a:lnTo>
                    <a:pt x="0" y="699770"/>
                  </a:lnTo>
                  <a:lnTo>
                    <a:pt x="535470" y="699770"/>
                  </a:lnTo>
                  <a:lnTo>
                    <a:pt x="535470" y="691134"/>
                  </a:lnTo>
                  <a:lnTo>
                    <a:pt x="535470" y="690880"/>
                  </a:lnTo>
                  <a:lnTo>
                    <a:pt x="535470" y="8001"/>
                  </a:lnTo>
                  <a:lnTo>
                    <a:pt x="526923" y="8001"/>
                  </a:lnTo>
                  <a:lnTo>
                    <a:pt x="526923" y="690880"/>
                  </a:lnTo>
                  <a:lnTo>
                    <a:pt x="8572" y="690880"/>
                  </a:lnTo>
                  <a:lnTo>
                    <a:pt x="8572" y="7620"/>
                  </a:lnTo>
                  <a:lnTo>
                    <a:pt x="535470" y="7620"/>
                  </a:lnTo>
                  <a:lnTo>
                    <a:pt x="535470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90" name="object 9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058928" y="5224780"/>
              <a:ext cx="429876" cy="582929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425354" y="5175364"/>
              <a:ext cx="38862" cy="681113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956634" y="5175364"/>
              <a:ext cx="507581" cy="681113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9946272" y="5170169"/>
              <a:ext cx="523875" cy="692150"/>
            </a:xfrm>
            <a:custGeom>
              <a:avLst/>
              <a:gdLst/>
              <a:ahLst/>
              <a:cxnLst/>
              <a:rect l="l" t="t" r="r" b="b"/>
              <a:pathLst>
                <a:path w="523875" h="692150">
                  <a:moveTo>
                    <a:pt x="523443" y="7950"/>
                  </a:moveTo>
                  <a:lnTo>
                    <a:pt x="515048" y="7950"/>
                  </a:lnTo>
                  <a:lnTo>
                    <a:pt x="515048" y="683158"/>
                  </a:lnTo>
                  <a:lnTo>
                    <a:pt x="523443" y="683158"/>
                  </a:lnTo>
                  <a:lnTo>
                    <a:pt x="523443" y="7950"/>
                  </a:lnTo>
                  <a:close/>
                </a:path>
                <a:path w="523875" h="692150">
                  <a:moveTo>
                    <a:pt x="523443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683260"/>
                  </a:lnTo>
                  <a:lnTo>
                    <a:pt x="0" y="692150"/>
                  </a:lnTo>
                  <a:lnTo>
                    <a:pt x="523443" y="692150"/>
                  </a:lnTo>
                  <a:lnTo>
                    <a:pt x="523443" y="683260"/>
                  </a:lnTo>
                  <a:lnTo>
                    <a:pt x="8420" y="683260"/>
                  </a:lnTo>
                  <a:lnTo>
                    <a:pt x="8420" y="7620"/>
                  </a:lnTo>
                  <a:lnTo>
                    <a:pt x="523443" y="7620"/>
                  </a:lnTo>
                  <a:lnTo>
                    <a:pt x="523443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9940836" y="5166360"/>
              <a:ext cx="535940" cy="699770"/>
            </a:xfrm>
            <a:custGeom>
              <a:avLst/>
              <a:gdLst/>
              <a:ahLst/>
              <a:cxnLst/>
              <a:rect l="l" t="t" r="r" b="b"/>
              <a:pathLst>
                <a:path w="535940" h="699770">
                  <a:moveTo>
                    <a:pt x="53547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690880"/>
                  </a:lnTo>
                  <a:lnTo>
                    <a:pt x="0" y="699770"/>
                  </a:lnTo>
                  <a:lnTo>
                    <a:pt x="535470" y="699770"/>
                  </a:lnTo>
                  <a:lnTo>
                    <a:pt x="535470" y="691134"/>
                  </a:lnTo>
                  <a:lnTo>
                    <a:pt x="535470" y="690880"/>
                  </a:lnTo>
                  <a:lnTo>
                    <a:pt x="535470" y="8001"/>
                  </a:lnTo>
                  <a:lnTo>
                    <a:pt x="526910" y="8001"/>
                  </a:lnTo>
                  <a:lnTo>
                    <a:pt x="526910" y="690880"/>
                  </a:lnTo>
                  <a:lnTo>
                    <a:pt x="8547" y="690880"/>
                  </a:lnTo>
                  <a:lnTo>
                    <a:pt x="8547" y="7620"/>
                  </a:lnTo>
                  <a:lnTo>
                    <a:pt x="535470" y="7620"/>
                  </a:lnTo>
                  <a:lnTo>
                    <a:pt x="535470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95" name="object 9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995484" y="5224780"/>
              <a:ext cx="429869" cy="583133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363985" y="5175414"/>
              <a:ext cx="38989" cy="68383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893387" y="5175414"/>
              <a:ext cx="509587" cy="683831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10882973" y="5170169"/>
              <a:ext cx="525780" cy="694690"/>
            </a:xfrm>
            <a:custGeom>
              <a:avLst/>
              <a:gdLst/>
              <a:ahLst/>
              <a:cxnLst/>
              <a:rect l="l" t="t" r="r" b="b"/>
              <a:pathLst>
                <a:path w="525779" h="694689">
                  <a:moveTo>
                    <a:pt x="525526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685800"/>
                  </a:lnTo>
                  <a:lnTo>
                    <a:pt x="0" y="694690"/>
                  </a:lnTo>
                  <a:lnTo>
                    <a:pt x="525526" y="694690"/>
                  </a:lnTo>
                  <a:lnTo>
                    <a:pt x="525526" y="685952"/>
                  </a:lnTo>
                  <a:lnTo>
                    <a:pt x="525526" y="685800"/>
                  </a:lnTo>
                  <a:lnTo>
                    <a:pt x="525526" y="7962"/>
                  </a:lnTo>
                  <a:lnTo>
                    <a:pt x="517131" y="7962"/>
                  </a:lnTo>
                  <a:lnTo>
                    <a:pt x="517131" y="685800"/>
                  </a:lnTo>
                  <a:lnTo>
                    <a:pt x="8394" y="685800"/>
                  </a:lnTo>
                  <a:lnTo>
                    <a:pt x="8394" y="7620"/>
                  </a:lnTo>
                  <a:lnTo>
                    <a:pt x="525526" y="7620"/>
                  </a:lnTo>
                  <a:lnTo>
                    <a:pt x="525526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99" name="object 99"/>
            <p:cNvSpPr/>
            <p:nvPr/>
          </p:nvSpPr>
          <p:spPr>
            <a:xfrm>
              <a:off x="10877512" y="5166360"/>
              <a:ext cx="537845" cy="702310"/>
            </a:xfrm>
            <a:custGeom>
              <a:avLst/>
              <a:gdLst/>
              <a:ahLst/>
              <a:cxnLst/>
              <a:rect l="l" t="t" r="r" b="b"/>
              <a:pathLst>
                <a:path w="537845" h="702310">
                  <a:moveTo>
                    <a:pt x="537616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0" y="693420"/>
                  </a:lnTo>
                  <a:lnTo>
                    <a:pt x="0" y="702310"/>
                  </a:lnTo>
                  <a:lnTo>
                    <a:pt x="537616" y="702310"/>
                  </a:lnTo>
                  <a:lnTo>
                    <a:pt x="537616" y="693940"/>
                  </a:lnTo>
                  <a:lnTo>
                    <a:pt x="537616" y="693420"/>
                  </a:lnTo>
                  <a:lnTo>
                    <a:pt x="537616" y="8001"/>
                  </a:lnTo>
                  <a:lnTo>
                    <a:pt x="529056" y="8001"/>
                  </a:lnTo>
                  <a:lnTo>
                    <a:pt x="529056" y="693420"/>
                  </a:lnTo>
                  <a:lnTo>
                    <a:pt x="8547" y="693420"/>
                  </a:lnTo>
                  <a:lnTo>
                    <a:pt x="8547" y="7620"/>
                  </a:lnTo>
                  <a:lnTo>
                    <a:pt x="537616" y="7620"/>
                  </a:lnTo>
                  <a:lnTo>
                    <a:pt x="537616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100" name="object 10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932375" y="5224780"/>
              <a:ext cx="431596" cy="585469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9740228" y="4030272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106"/>
                  </a:lnTo>
                </a:path>
              </a:pathLst>
            </a:custGeom>
            <a:ln w="3175">
              <a:solidFill>
                <a:srgbClr val="4D4B4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02" name="object 102"/>
            <p:cNvSpPr/>
            <p:nvPr/>
          </p:nvSpPr>
          <p:spPr>
            <a:xfrm>
              <a:off x="10676934" y="4030272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106"/>
                  </a:lnTo>
                </a:path>
              </a:pathLst>
            </a:custGeom>
            <a:ln w="3175">
              <a:solidFill>
                <a:srgbClr val="4D4B4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6953702" y="5135618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106"/>
                  </a:lnTo>
                </a:path>
              </a:pathLst>
            </a:custGeom>
            <a:ln w="3175">
              <a:solidFill>
                <a:srgbClr val="4D4B4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04" name="object 104"/>
            <p:cNvSpPr/>
            <p:nvPr/>
          </p:nvSpPr>
          <p:spPr>
            <a:xfrm>
              <a:off x="7879614" y="5135618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106"/>
                  </a:lnTo>
                </a:path>
              </a:pathLst>
            </a:custGeom>
            <a:ln w="3175">
              <a:solidFill>
                <a:srgbClr val="4D4B4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05" name="object 105"/>
            <p:cNvSpPr/>
            <p:nvPr/>
          </p:nvSpPr>
          <p:spPr>
            <a:xfrm>
              <a:off x="8803808" y="5135618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106"/>
                  </a:lnTo>
                </a:path>
              </a:pathLst>
            </a:custGeom>
            <a:ln w="3175">
              <a:solidFill>
                <a:srgbClr val="4D4B4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9740228" y="5135618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106"/>
                  </a:lnTo>
                </a:path>
              </a:pathLst>
            </a:custGeom>
            <a:ln w="3175">
              <a:solidFill>
                <a:srgbClr val="4D4B4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07" name="object 107"/>
            <p:cNvSpPr/>
            <p:nvPr/>
          </p:nvSpPr>
          <p:spPr>
            <a:xfrm>
              <a:off x="10676934" y="5135618"/>
              <a:ext cx="0" cy="879475"/>
            </a:xfrm>
            <a:custGeom>
              <a:avLst/>
              <a:gdLst/>
              <a:ahLst/>
              <a:cxnLst/>
              <a:rect l="l" t="t" r="r" b="b"/>
              <a:pathLst>
                <a:path h="879475">
                  <a:moveTo>
                    <a:pt x="0" y="0"/>
                  </a:moveTo>
                  <a:lnTo>
                    <a:pt x="0" y="879106"/>
                  </a:lnTo>
                </a:path>
              </a:pathLst>
            </a:custGeom>
            <a:ln w="3175">
              <a:solidFill>
                <a:srgbClr val="4D4B4D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108" name="object 10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026208" y="1289939"/>
              <a:ext cx="1576844" cy="7672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026208" y="1289938"/>
              <a:ext cx="1576845" cy="1002424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8014716" y="1278889"/>
              <a:ext cx="1599565" cy="1033780"/>
            </a:xfrm>
            <a:custGeom>
              <a:avLst/>
              <a:gdLst/>
              <a:ahLst/>
              <a:cxnLst/>
              <a:rect l="l" t="t" r="r" b="b"/>
              <a:pathLst>
                <a:path w="1599565" h="1033780">
                  <a:moveTo>
                    <a:pt x="1599018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1007110"/>
                  </a:lnTo>
                  <a:lnTo>
                    <a:pt x="0" y="1033780"/>
                  </a:lnTo>
                  <a:lnTo>
                    <a:pt x="1599018" y="1033780"/>
                  </a:lnTo>
                  <a:lnTo>
                    <a:pt x="1599018" y="1007402"/>
                  </a:lnTo>
                  <a:lnTo>
                    <a:pt x="1599018" y="1007110"/>
                  </a:lnTo>
                  <a:lnTo>
                    <a:pt x="1599018" y="26695"/>
                  </a:lnTo>
                  <a:lnTo>
                    <a:pt x="1570342" y="26695"/>
                  </a:lnTo>
                  <a:lnTo>
                    <a:pt x="1570342" y="1007110"/>
                  </a:lnTo>
                  <a:lnTo>
                    <a:pt x="28714" y="1007110"/>
                  </a:lnTo>
                  <a:lnTo>
                    <a:pt x="28714" y="26670"/>
                  </a:lnTo>
                  <a:lnTo>
                    <a:pt x="1599018" y="26670"/>
                  </a:lnTo>
                  <a:lnTo>
                    <a:pt x="1599018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11" name="object 111"/>
            <p:cNvSpPr/>
            <p:nvPr/>
          </p:nvSpPr>
          <p:spPr>
            <a:xfrm>
              <a:off x="8006766" y="1266189"/>
              <a:ext cx="1616075" cy="1057910"/>
            </a:xfrm>
            <a:custGeom>
              <a:avLst/>
              <a:gdLst/>
              <a:ahLst/>
              <a:cxnLst/>
              <a:rect l="l" t="t" r="r" b="b"/>
              <a:pathLst>
                <a:path w="1616075" h="1057910">
                  <a:moveTo>
                    <a:pt x="1615744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1029970"/>
                  </a:lnTo>
                  <a:lnTo>
                    <a:pt x="0" y="1057910"/>
                  </a:lnTo>
                  <a:lnTo>
                    <a:pt x="1615744" y="1057910"/>
                  </a:lnTo>
                  <a:lnTo>
                    <a:pt x="1615744" y="1030338"/>
                  </a:lnTo>
                  <a:lnTo>
                    <a:pt x="1615744" y="1029970"/>
                  </a:lnTo>
                  <a:lnTo>
                    <a:pt x="1615744" y="26885"/>
                  </a:lnTo>
                  <a:lnTo>
                    <a:pt x="1586534" y="26885"/>
                  </a:lnTo>
                  <a:lnTo>
                    <a:pt x="1586534" y="1029970"/>
                  </a:lnTo>
                  <a:lnTo>
                    <a:pt x="29235" y="1029970"/>
                  </a:lnTo>
                  <a:lnTo>
                    <a:pt x="29235" y="26670"/>
                  </a:lnTo>
                  <a:lnTo>
                    <a:pt x="1615744" y="26670"/>
                  </a:lnTo>
                  <a:lnTo>
                    <a:pt x="1615744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112" name="object 11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126717" y="1366519"/>
              <a:ext cx="1377746" cy="84963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246177" y="1289939"/>
              <a:ext cx="1576819" cy="7672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246177" y="1289938"/>
              <a:ext cx="1576819" cy="1002424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6234684" y="1278889"/>
              <a:ext cx="1599565" cy="1033780"/>
            </a:xfrm>
            <a:custGeom>
              <a:avLst/>
              <a:gdLst/>
              <a:ahLst/>
              <a:cxnLst/>
              <a:rect l="l" t="t" r="r" b="b"/>
              <a:pathLst>
                <a:path w="1599565" h="1033780">
                  <a:moveTo>
                    <a:pt x="1599006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1007110"/>
                  </a:lnTo>
                  <a:lnTo>
                    <a:pt x="0" y="1033780"/>
                  </a:lnTo>
                  <a:lnTo>
                    <a:pt x="1599006" y="1033780"/>
                  </a:lnTo>
                  <a:lnTo>
                    <a:pt x="1599006" y="1007402"/>
                  </a:lnTo>
                  <a:lnTo>
                    <a:pt x="1599006" y="1007110"/>
                  </a:lnTo>
                  <a:lnTo>
                    <a:pt x="1599006" y="26695"/>
                  </a:lnTo>
                  <a:lnTo>
                    <a:pt x="1570329" y="26695"/>
                  </a:lnTo>
                  <a:lnTo>
                    <a:pt x="1570329" y="1007110"/>
                  </a:lnTo>
                  <a:lnTo>
                    <a:pt x="28689" y="1007110"/>
                  </a:lnTo>
                  <a:lnTo>
                    <a:pt x="28689" y="26670"/>
                  </a:lnTo>
                  <a:lnTo>
                    <a:pt x="1599006" y="26670"/>
                  </a:lnTo>
                  <a:lnTo>
                    <a:pt x="1599006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16" name="object 116"/>
            <p:cNvSpPr/>
            <p:nvPr/>
          </p:nvSpPr>
          <p:spPr>
            <a:xfrm>
              <a:off x="6226721" y="1266189"/>
              <a:ext cx="1616075" cy="1057910"/>
            </a:xfrm>
            <a:custGeom>
              <a:avLst/>
              <a:gdLst/>
              <a:ahLst/>
              <a:cxnLst/>
              <a:rect l="l" t="t" r="r" b="b"/>
              <a:pathLst>
                <a:path w="1616075" h="1057910">
                  <a:moveTo>
                    <a:pt x="1615744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1029970"/>
                  </a:lnTo>
                  <a:lnTo>
                    <a:pt x="0" y="1057910"/>
                  </a:lnTo>
                  <a:lnTo>
                    <a:pt x="1615744" y="1057910"/>
                  </a:lnTo>
                  <a:lnTo>
                    <a:pt x="1615744" y="1030338"/>
                  </a:lnTo>
                  <a:lnTo>
                    <a:pt x="1615744" y="1029970"/>
                  </a:lnTo>
                  <a:lnTo>
                    <a:pt x="1615744" y="26885"/>
                  </a:lnTo>
                  <a:lnTo>
                    <a:pt x="1586534" y="26885"/>
                  </a:lnTo>
                  <a:lnTo>
                    <a:pt x="1586534" y="1029970"/>
                  </a:lnTo>
                  <a:lnTo>
                    <a:pt x="29222" y="1029970"/>
                  </a:lnTo>
                  <a:lnTo>
                    <a:pt x="29222" y="26670"/>
                  </a:lnTo>
                  <a:lnTo>
                    <a:pt x="1615744" y="26670"/>
                  </a:lnTo>
                  <a:lnTo>
                    <a:pt x="1615744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117" name="object 11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346672" y="1366519"/>
              <a:ext cx="1377746" cy="849630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806253" y="1289939"/>
              <a:ext cx="1576832" cy="76720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806253" y="1289938"/>
              <a:ext cx="1576832" cy="1002424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9794773" y="1278889"/>
              <a:ext cx="1599565" cy="1033780"/>
            </a:xfrm>
            <a:custGeom>
              <a:avLst/>
              <a:gdLst/>
              <a:ahLst/>
              <a:cxnLst/>
              <a:rect l="l" t="t" r="r" b="b"/>
              <a:pathLst>
                <a:path w="1599565" h="1033780">
                  <a:moveTo>
                    <a:pt x="1599006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1007110"/>
                  </a:lnTo>
                  <a:lnTo>
                    <a:pt x="0" y="1033780"/>
                  </a:lnTo>
                  <a:lnTo>
                    <a:pt x="1599006" y="1033780"/>
                  </a:lnTo>
                  <a:lnTo>
                    <a:pt x="1599006" y="1007402"/>
                  </a:lnTo>
                  <a:lnTo>
                    <a:pt x="1599006" y="1007110"/>
                  </a:lnTo>
                  <a:lnTo>
                    <a:pt x="1599006" y="26695"/>
                  </a:lnTo>
                  <a:lnTo>
                    <a:pt x="1570329" y="26695"/>
                  </a:lnTo>
                  <a:lnTo>
                    <a:pt x="1570329" y="1007110"/>
                  </a:lnTo>
                  <a:lnTo>
                    <a:pt x="28702" y="1007110"/>
                  </a:lnTo>
                  <a:lnTo>
                    <a:pt x="28702" y="26670"/>
                  </a:lnTo>
                  <a:lnTo>
                    <a:pt x="1599006" y="26670"/>
                  </a:lnTo>
                  <a:lnTo>
                    <a:pt x="1599006" y="0"/>
                  </a:lnTo>
                  <a:close/>
                </a:path>
              </a:pathLst>
            </a:custGeom>
            <a:solidFill>
              <a:srgbClr val="C1C0BE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sp>
          <p:nvSpPr>
            <p:cNvPr id="121" name="object 121"/>
            <p:cNvSpPr/>
            <p:nvPr/>
          </p:nvSpPr>
          <p:spPr>
            <a:xfrm>
              <a:off x="9786810" y="1266189"/>
              <a:ext cx="1616075" cy="1057910"/>
            </a:xfrm>
            <a:custGeom>
              <a:avLst/>
              <a:gdLst/>
              <a:ahLst/>
              <a:cxnLst/>
              <a:rect l="l" t="t" r="r" b="b"/>
              <a:pathLst>
                <a:path w="1616075" h="1057910">
                  <a:moveTo>
                    <a:pt x="1615744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0" y="1029970"/>
                  </a:lnTo>
                  <a:lnTo>
                    <a:pt x="0" y="1057910"/>
                  </a:lnTo>
                  <a:lnTo>
                    <a:pt x="1615744" y="1057910"/>
                  </a:lnTo>
                  <a:lnTo>
                    <a:pt x="1615744" y="1030338"/>
                  </a:lnTo>
                  <a:lnTo>
                    <a:pt x="1615744" y="1029970"/>
                  </a:lnTo>
                  <a:lnTo>
                    <a:pt x="1615744" y="26885"/>
                  </a:lnTo>
                  <a:lnTo>
                    <a:pt x="1586534" y="26885"/>
                  </a:lnTo>
                  <a:lnTo>
                    <a:pt x="1586534" y="1029970"/>
                  </a:lnTo>
                  <a:lnTo>
                    <a:pt x="29235" y="1029970"/>
                  </a:lnTo>
                  <a:lnTo>
                    <a:pt x="29235" y="26670"/>
                  </a:lnTo>
                  <a:lnTo>
                    <a:pt x="1615744" y="26670"/>
                  </a:lnTo>
                  <a:lnTo>
                    <a:pt x="1615744" y="0"/>
                  </a:lnTo>
                  <a:close/>
                </a:path>
              </a:pathLst>
            </a:custGeom>
            <a:solidFill>
              <a:srgbClr val="D5D5D6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pitchFamily="34" charset="-122"/>
                <a:ea typeface="方正兰亭刊黑简体" panose="02000000000000000000"/>
              </a:endParaRPr>
            </a:p>
          </p:txBody>
        </p:sp>
        <p:pic>
          <p:nvPicPr>
            <p:cNvPr id="122" name="object 12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906749" y="1366519"/>
              <a:ext cx="1377746" cy="849630"/>
            </a:xfrm>
            <a:prstGeom prst="rect">
              <a:avLst/>
            </a:prstGeom>
          </p:spPr>
        </p:pic>
      </p:grpSp>
      <p:sp>
        <p:nvSpPr>
          <p:cNvPr id="123" name="object 123"/>
          <p:cNvSpPr txBox="1"/>
          <p:nvPr/>
        </p:nvSpPr>
        <p:spPr>
          <a:xfrm>
            <a:off x="6289649" y="4802216"/>
            <a:ext cx="429259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IEC</a:t>
            </a:r>
            <a:r>
              <a:rPr sz="600" spc="5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 </a:t>
            </a:r>
            <a:r>
              <a:rPr sz="600" spc="4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63056</a:t>
            </a:r>
            <a:endParaRPr sz="600"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196322" y="4802216"/>
            <a:ext cx="405130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spc="-1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IEC62619</a:t>
            </a:r>
            <a:endParaRPr sz="600" spc="-10" dirty="0">
              <a:solidFill>
                <a:srgbClr val="333333"/>
              </a:solidFill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8138293" y="4802216"/>
            <a:ext cx="405130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spc="-1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IEC62619</a:t>
            </a:r>
            <a:endParaRPr sz="600" spc="-10" dirty="0">
              <a:solidFill>
                <a:srgbClr val="333333"/>
              </a:solidFill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9073133" y="4802216"/>
            <a:ext cx="405130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spc="-1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IEC62620</a:t>
            </a:r>
            <a:endParaRPr sz="600" spc="-10" dirty="0">
              <a:solidFill>
                <a:srgbClr val="333333"/>
              </a:solidFill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0012188" y="4802338"/>
            <a:ext cx="392430" cy="1096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4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EN61000</a:t>
            </a:r>
            <a:endParaRPr sz="600" spc="40" dirty="0">
              <a:solidFill>
                <a:srgbClr val="333333"/>
              </a:solidFill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10971857" y="4802338"/>
            <a:ext cx="318135" cy="1096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-1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UN38.3</a:t>
            </a:r>
            <a:endParaRPr sz="600" spc="-10" dirty="0">
              <a:solidFill>
                <a:srgbClr val="333333"/>
              </a:solidFill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6343860" y="5912491"/>
            <a:ext cx="327660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spc="-1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UL1973</a:t>
            </a:r>
            <a:endParaRPr sz="600" spc="-10" dirty="0">
              <a:solidFill>
                <a:srgbClr val="333333"/>
              </a:solidFill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7196335" y="5912491"/>
            <a:ext cx="429895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IEC</a:t>
            </a:r>
            <a:r>
              <a:rPr sz="600" spc="5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 </a:t>
            </a:r>
            <a:r>
              <a:rPr sz="600" spc="3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62619</a:t>
            </a:r>
            <a:endParaRPr sz="600"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8123981" y="5911809"/>
            <a:ext cx="429895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IEC</a:t>
            </a:r>
            <a:r>
              <a:rPr sz="600" spc="5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 </a:t>
            </a:r>
            <a:r>
              <a:rPr sz="600" spc="3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61000</a:t>
            </a:r>
            <a:endParaRPr sz="600"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9039237" y="5911809"/>
            <a:ext cx="429895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IEC</a:t>
            </a:r>
            <a:r>
              <a:rPr sz="600" spc="5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 </a:t>
            </a:r>
            <a:r>
              <a:rPr sz="600" spc="3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62477</a:t>
            </a:r>
            <a:endParaRPr sz="600"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0107290" y="5911809"/>
            <a:ext cx="213995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spc="-20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GB/T</a:t>
            </a:r>
            <a:endParaRPr sz="600" spc="-20" dirty="0">
              <a:solidFill>
                <a:srgbClr val="333333"/>
              </a:solidFill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11069315" y="5911809"/>
            <a:ext cx="163830" cy="1090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spc="-25" dirty="0">
                <a:solidFill>
                  <a:srgbClr val="333333"/>
                </a:solidFill>
                <a:latin typeface="微软雅黑" panose="020B0503020204020204" pitchFamily="34" charset="-122"/>
                <a:ea typeface="方正兰亭刊黑简体" panose="02000000000000000000"/>
                <a:cs typeface="Arial MT"/>
              </a:rPr>
              <a:t>ISO</a:t>
            </a:r>
            <a:endParaRPr sz="600" spc="-25" dirty="0">
              <a:solidFill>
                <a:srgbClr val="333333"/>
              </a:solidFill>
              <a:latin typeface="微软雅黑" panose="020B0503020204020204" pitchFamily="34" charset="-122"/>
              <a:ea typeface="方正兰亭刊黑简体" panose="02000000000000000000"/>
              <a:cs typeface="Arial MT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457200" y="762000"/>
            <a:ext cx="6730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spc="-35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  <a:sym typeface="+mn-ea"/>
              </a:rPr>
              <a:t>Continuous Investment, Adhere to Technology</a:t>
            </a:r>
            <a:endParaRPr lang="zh-CN" altLang="en-US" dirty="0">
              <a:solidFill>
                <a:srgbClr val="084B95"/>
              </a:solidFill>
              <a:ea typeface="方正兰亭刊黑简体" panose="02000000000000000000"/>
            </a:endParaRPr>
          </a:p>
        </p:txBody>
      </p:sp>
      <p:pic>
        <p:nvPicPr>
          <p:cNvPr id="2" name="图片 1" descr="手机屏幕的截图&#10;&#10;AI 生成的内容可能不正确。"/>
          <p:cNvPicPr/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78" r="3181"/>
          <a:stretch>
            <a:fillRect/>
          </a:stretch>
        </p:blipFill>
        <p:spPr>
          <a:xfrm>
            <a:off x="4890" y="4648200"/>
            <a:ext cx="12187110" cy="2209800"/>
          </a:xfrm>
          <a:prstGeom prst="rect">
            <a:avLst/>
          </a:prstGeom>
        </p:spPr>
      </p:pic>
      <p:sp>
        <p:nvSpPr>
          <p:cNvPr id="136" name="object 30"/>
          <p:cNvSpPr txBox="1"/>
          <p:nvPr/>
        </p:nvSpPr>
        <p:spPr>
          <a:xfrm>
            <a:off x="582593" y="1515964"/>
            <a:ext cx="5194252" cy="18523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7% </a:t>
            </a: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R&amp;D investment</a:t>
            </a:r>
            <a:endParaRPr lang="en-US" sz="1600" u="none" strike="noStrike" kern="0" cap="none" spc="0" normalizeH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≥</a:t>
            </a:r>
            <a:r>
              <a:rPr lang="en-US" sz="160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40% </a:t>
            </a: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personnel with over </a:t>
            </a:r>
            <a:r>
              <a:rPr lang="en-US" sz="160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10 years </a:t>
            </a: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of experience</a:t>
            </a:r>
            <a:endParaRPr lang="en-US" sz="1600" u="none" strike="noStrike" kern="0" cap="none" spc="0" normalizeH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≥</a:t>
            </a:r>
            <a:r>
              <a:rPr lang="en-US" sz="160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18 years </a:t>
            </a: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of experience in </a:t>
            </a:r>
            <a:r>
              <a:rPr lang="en-US" altLang="zh-CN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Li</a:t>
            </a: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-ion battery </a:t>
            </a:r>
            <a:r>
              <a:rPr lang="en-US" altLang="zh-CN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  <a:endParaRPr lang="en-US" altLang="zh-CN" sz="1600" u="none" strike="noStrike" kern="0" cap="none" spc="0" normalizeH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120+ </a:t>
            </a: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domestic and international patents and </a:t>
            </a:r>
            <a:b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4C7DB3"/>
                </a:solidFill>
                <a:latin typeface="Arial Black" panose="020B0A04020102020204" charset="0"/>
                <a:cs typeface="Arial" panose="020B0604020202020204" pitchFamily="34" charset="0"/>
              </a:rPr>
              <a:t>50+</a:t>
            </a:r>
            <a:r>
              <a:rPr lang="en-US" sz="1600" u="none" strike="noStrike" kern="0" cap="none" spc="0" normalizeH="0" dirty="0">
                <a:latin typeface="Arial" panose="020B0604020202020204" pitchFamily="34" charset="0"/>
                <a:cs typeface="Arial" panose="020B0604020202020204" pitchFamily="34" charset="0"/>
              </a:rPr>
              <a:t> software copyrights</a:t>
            </a:r>
            <a:endParaRPr lang="en-US" sz="1600" u="none" strike="noStrike" kern="0" cap="none" spc="0" normalizeH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object 4"/>
          <p:cNvSpPr txBox="1"/>
          <p:nvPr/>
        </p:nvSpPr>
        <p:spPr>
          <a:xfrm>
            <a:off x="932968" y="3805171"/>
            <a:ext cx="983615" cy="107850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90"/>
              </a:spcBef>
            </a:pPr>
            <a:r>
              <a:rPr sz="36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30</a:t>
            </a:r>
            <a:r>
              <a:rPr sz="14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%</a:t>
            </a:r>
            <a:endParaRPr sz="1400" u="none" strike="noStrike" kern="0" cap="none" spc="0" normalizeH="0" dirty="0">
              <a:solidFill>
                <a:srgbClr val="4C7DB3"/>
              </a:solidFill>
              <a:latin typeface="Arial Black" panose="020B0A04020102020204" charset="0"/>
              <a:ea typeface="微软雅黑" panose="020B0503020204020204" pitchFamily="34" charset="-122"/>
              <a:cs typeface="Arial Black" panose="020B0A04020102020204" charset="0"/>
            </a:endParaRPr>
          </a:p>
          <a:p>
            <a:pPr marL="20320" algn="ctr">
              <a:lnSpc>
                <a:spcPct val="100000"/>
              </a:lnSpc>
              <a:spcBef>
                <a:spcPts val="460"/>
              </a:spcBef>
            </a:pPr>
            <a:r>
              <a:rPr lang="en-US" altLang="zh-CN" sz="1000" u="none" strike="noStrike" kern="0" cap="none" spc="0" normalizeH="0" dirty="0">
                <a:solidFill>
                  <a:srgbClr val="3535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R&amp;D Employee percentage</a:t>
            </a:r>
            <a:endParaRPr lang="en-US" altLang="zh-CN" sz="1000" u="none" strike="noStrike" kern="0" cap="none" spc="0" normalizeH="0" dirty="0">
              <a:solidFill>
                <a:srgbClr val="35353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8" name="object 4"/>
          <p:cNvSpPr txBox="1"/>
          <p:nvPr/>
        </p:nvSpPr>
        <p:spPr>
          <a:xfrm>
            <a:off x="2538815" y="3805171"/>
            <a:ext cx="983615" cy="107850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90"/>
              </a:spcBef>
            </a:pPr>
            <a:r>
              <a:rPr lang="en-US" sz="36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7</a:t>
            </a:r>
            <a:r>
              <a:rPr sz="14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%</a:t>
            </a:r>
            <a:endParaRPr sz="1400" u="none" strike="noStrike" kern="0" cap="none" spc="0" normalizeH="0" dirty="0">
              <a:solidFill>
                <a:srgbClr val="4C7DB3"/>
              </a:solidFill>
              <a:latin typeface="Arial Black" panose="020B0A04020102020204" charset="0"/>
              <a:ea typeface="微软雅黑" panose="020B0503020204020204" pitchFamily="34" charset="-122"/>
              <a:cs typeface="Arial Black" panose="020B0A04020102020204" charset="0"/>
            </a:endParaRPr>
          </a:p>
          <a:p>
            <a:pPr marL="20320" algn="ctr">
              <a:lnSpc>
                <a:spcPct val="100000"/>
              </a:lnSpc>
              <a:spcBef>
                <a:spcPts val="460"/>
              </a:spcBef>
            </a:pPr>
            <a:r>
              <a:rPr lang="en-US" altLang="zh-CN" sz="1000" u="none" strike="noStrike" kern="0" cap="none" spc="0" normalizeH="0" dirty="0">
                <a:solidFill>
                  <a:srgbClr val="3535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R&amp;D investment percentage</a:t>
            </a:r>
            <a:endParaRPr lang="en-US" altLang="zh-CN" sz="1000" u="none" strike="noStrike" kern="0" cap="none" spc="0" normalizeH="0" dirty="0">
              <a:solidFill>
                <a:srgbClr val="35353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9" name="object 4"/>
          <p:cNvSpPr txBox="1"/>
          <p:nvPr/>
        </p:nvSpPr>
        <p:spPr>
          <a:xfrm>
            <a:off x="4144662" y="3805171"/>
            <a:ext cx="1066800" cy="924612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90"/>
              </a:spcBef>
            </a:pPr>
            <a:r>
              <a:rPr lang="en-US" sz="360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20</a:t>
            </a:r>
            <a:r>
              <a:rPr lang="en-US" sz="36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0</a:t>
            </a:r>
            <a:r>
              <a:rPr lang="en-US" sz="14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+</a:t>
            </a:r>
            <a:endParaRPr sz="1400" u="none" strike="noStrike" kern="0" cap="none" spc="0" normalizeH="0" dirty="0">
              <a:solidFill>
                <a:srgbClr val="4C7DB3"/>
              </a:solidFill>
              <a:latin typeface="Arial Black" panose="020B0A04020102020204" charset="0"/>
              <a:ea typeface="微软雅黑" panose="020B0503020204020204" pitchFamily="34" charset="-122"/>
              <a:cs typeface="Arial Black" panose="020B0A04020102020204" charset="0"/>
            </a:endParaRPr>
          </a:p>
          <a:p>
            <a:pPr marL="20320" algn="ctr">
              <a:lnSpc>
                <a:spcPct val="100000"/>
              </a:lnSpc>
              <a:spcBef>
                <a:spcPts val="460"/>
              </a:spcBef>
            </a:pPr>
            <a:r>
              <a:rPr lang="en-US" altLang="zh-CN" sz="1000" u="none" strike="noStrike" kern="0" cap="none" spc="0" normalizeH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Patents</a:t>
            </a:r>
            <a:endParaRPr sz="1000" u="none" strike="noStrike" kern="0" cap="none" spc="0" normalizeH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0" name="object 4"/>
          <p:cNvSpPr txBox="1"/>
          <p:nvPr/>
        </p:nvSpPr>
        <p:spPr>
          <a:xfrm>
            <a:off x="715950" y="4978337"/>
            <a:ext cx="1417650" cy="95026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90"/>
              </a:spcBef>
            </a:pPr>
            <a:r>
              <a:rPr lang="en-US" sz="360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5</a:t>
            </a:r>
            <a:r>
              <a:rPr lang="en-US" sz="36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0</a:t>
            </a:r>
            <a:r>
              <a:rPr lang="en-US" sz="14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+</a:t>
            </a:r>
            <a:endParaRPr sz="1400" u="none" strike="noStrike" kern="0" cap="none" spc="0" normalizeH="0" dirty="0">
              <a:solidFill>
                <a:srgbClr val="4C7DB3"/>
              </a:solidFill>
              <a:latin typeface="Arial Black" panose="020B0A04020102020204" charset="0"/>
              <a:ea typeface="微软雅黑" panose="020B0503020204020204" pitchFamily="34" charset="-122"/>
              <a:cs typeface="Arial Black" panose="020B0A04020102020204" charset="0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lang="en-US" altLang="zh-CN" sz="1000" u="none" strike="noStrike" kern="0" cap="none" spc="0" normalizeH="0" dirty="0">
                <a:solidFill>
                  <a:srgbClr val="35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certifications</a:t>
            </a:r>
            <a:endParaRPr lang="en-US" altLang="zh-CN" sz="1000" u="none" strike="noStrike" kern="0" cap="none" spc="0" normalizeH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object 4"/>
          <p:cNvSpPr txBox="1"/>
          <p:nvPr/>
        </p:nvSpPr>
        <p:spPr>
          <a:xfrm>
            <a:off x="2518018" y="4978337"/>
            <a:ext cx="1066800" cy="924612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90"/>
              </a:spcBef>
            </a:pPr>
            <a:r>
              <a:rPr lang="en-US" sz="36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20</a:t>
            </a:r>
            <a:r>
              <a:rPr lang="en-US" sz="14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+</a:t>
            </a:r>
            <a:endParaRPr sz="1400" u="none" strike="noStrike" kern="0" cap="none" spc="0" normalizeH="0" dirty="0">
              <a:solidFill>
                <a:srgbClr val="4C7DB3"/>
              </a:solidFill>
              <a:latin typeface="Arial Black" panose="020B0A04020102020204" charset="0"/>
              <a:ea typeface="微软雅黑" panose="020B0503020204020204" pitchFamily="34" charset="-122"/>
              <a:cs typeface="Arial Black" panose="020B0A04020102020204" charset="0"/>
            </a:endParaRPr>
          </a:p>
          <a:p>
            <a:pPr marL="20320" algn="ctr">
              <a:lnSpc>
                <a:spcPct val="100000"/>
              </a:lnSpc>
              <a:spcBef>
                <a:spcPts val="460"/>
              </a:spcBef>
            </a:pPr>
            <a:r>
              <a:rPr lang="en-US" altLang="zh-CN" sz="1000" u="none" strike="noStrike" kern="0" cap="none" spc="0" normalizeH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Awards</a:t>
            </a:r>
            <a:endParaRPr sz="1000" u="none" strike="noStrike" kern="0" cap="none" spc="0" normalizeH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2" name="object 4"/>
          <p:cNvSpPr txBox="1"/>
          <p:nvPr/>
        </p:nvSpPr>
        <p:spPr>
          <a:xfrm>
            <a:off x="4144662" y="4978337"/>
            <a:ext cx="1066800" cy="924612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90"/>
              </a:spcBef>
            </a:pPr>
            <a:r>
              <a:rPr lang="en-US" sz="360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3</a:t>
            </a:r>
            <a:r>
              <a:rPr lang="en-US" sz="36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0</a:t>
            </a:r>
            <a:r>
              <a:rPr lang="en-US" sz="1400" u="none" strike="noStrike" kern="0" cap="none" spc="0" normalizeH="0" dirty="0">
                <a:solidFill>
                  <a:srgbClr val="4C7DB3"/>
                </a:solidFill>
                <a:latin typeface="Arial Black" panose="020B0A04020102020204" charset="0"/>
                <a:ea typeface="微软雅黑" panose="020B0503020204020204" pitchFamily="34" charset="-122"/>
                <a:cs typeface="Arial Black" panose="020B0A04020102020204" charset="0"/>
              </a:rPr>
              <a:t>+</a:t>
            </a:r>
            <a:endParaRPr sz="1400" u="none" strike="noStrike" kern="0" cap="none" spc="0" normalizeH="0" dirty="0">
              <a:solidFill>
                <a:srgbClr val="4C7DB3"/>
              </a:solidFill>
              <a:latin typeface="Arial Black" panose="020B0A04020102020204" charset="0"/>
              <a:ea typeface="微软雅黑" panose="020B0503020204020204" pitchFamily="34" charset="-122"/>
              <a:cs typeface="Arial Black" panose="020B0A04020102020204" charset="0"/>
            </a:endParaRPr>
          </a:p>
          <a:p>
            <a:pPr marL="20320" algn="ctr">
              <a:lnSpc>
                <a:spcPct val="100000"/>
              </a:lnSpc>
              <a:spcBef>
                <a:spcPts val="460"/>
              </a:spcBef>
            </a:pPr>
            <a:r>
              <a:rPr lang="en-US" altLang="zh-CN" sz="1000" u="none" strike="noStrike" kern="0" cap="none" spc="0" normalizeH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Global Whitelists</a:t>
            </a:r>
            <a:endParaRPr sz="1000" u="none" strike="noStrike" kern="0" cap="none" spc="0" normalizeH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手机屏幕的截图&#10;&#10;AI 生成的内容可能不正确。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78" r="3181"/>
          <a:stretch>
            <a:fillRect/>
          </a:stretch>
        </p:blipFill>
        <p:spPr>
          <a:xfrm>
            <a:off x="4890" y="4648200"/>
            <a:ext cx="12187110" cy="2209800"/>
          </a:xfrm>
          <a:prstGeom prst="rect">
            <a:avLst/>
          </a:prstGeom>
        </p:spPr>
      </p:pic>
      <p:sp>
        <p:nvSpPr>
          <p:cNvPr id="195" name="object 22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1223274" y="3535640"/>
            <a:ext cx="3279771" cy="2590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12700" rIns="0" bIns="0" rtlCol="0" anchor="t">
            <a:spAutoFit/>
          </a:bodyPr>
          <a:lstStyle>
            <a:lvl1pPr>
              <a:defRPr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1600" b="1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  <a:cs typeface="HarmonyOS Sans SC" panose="00000500000000000000" charset="-122"/>
              </a:rPr>
              <a:t>BMS Battery Management</a:t>
            </a:r>
            <a:endParaRPr lang="en-US" altLang="zh-CN" sz="1600" b="1" dirty="0">
              <a:solidFill>
                <a:srgbClr val="084B95"/>
              </a:solidFill>
              <a:latin typeface="微软雅黑" panose="020B0503020204020204" pitchFamily="34" charset="-122"/>
              <a:ea typeface="方正兰亭刊黑简体" panose="02000000000000000000"/>
              <a:cs typeface="HarmonyOS Sans SC" panose="00000500000000000000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665325" y="721950"/>
            <a:ext cx="2148205" cy="2774315"/>
            <a:chOff x="1665325" y="572198"/>
            <a:chExt cx="2148205" cy="2774315"/>
          </a:xfrm>
        </p:grpSpPr>
        <p:grpSp>
          <p:nvGrpSpPr>
            <p:cNvPr id="198" name="组合 197"/>
            <p:cNvGrpSpPr/>
            <p:nvPr/>
          </p:nvGrpSpPr>
          <p:grpSpPr>
            <a:xfrm>
              <a:off x="1665325" y="1158983"/>
              <a:ext cx="2148205" cy="2044065"/>
              <a:chOff x="6005" y="1371"/>
              <a:chExt cx="7132" cy="7038"/>
            </a:xfrm>
          </p:grpSpPr>
          <p:sp>
            <p:nvSpPr>
              <p:cNvPr id="199" name="任意多边形 88"/>
              <p:cNvSpPr/>
              <p:nvPr>
                <p:custDataLst>
                  <p:tags r:id="rId3"/>
                </p:custDataLst>
              </p:nvPr>
            </p:nvSpPr>
            <p:spPr>
              <a:xfrm>
                <a:off x="6005" y="1371"/>
                <a:ext cx="7132" cy="7038"/>
              </a:xfrm>
              <a:custGeom>
                <a:avLst/>
                <a:gdLst>
                  <a:gd name="connsiteX0" fmla="*/ 0 w 7132"/>
                  <a:gd name="connsiteY0" fmla="*/ 5387 h 7038"/>
                  <a:gd name="connsiteX1" fmla="*/ 3539 w 7132"/>
                  <a:gd name="connsiteY1" fmla="*/ 0 h 7038"/>
                  <a:gd name="connsiteX2" fmla="*/ 7132 w 7132"/>
                  <a:gd name="connsiteY2" fmla="*/ 5454 h 7038"/>
                  <a:gd name="connsiteX3" fmla="*/ 3558 w 7132"/>
                  <a:gd name="connsiteY3" fmla="*/ 7038 h 7038"/>
                  <a:gd name="connsiteX4" fmla="*/ 0 w 7132"/>
                  <a:gd name="connsiteY4" fmla="*/ 5387 h 7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7038">
                    <a:moveTo>
                      <a:pt x="0" y="5387"/>
                    </a:moveTo>
                    <a:lnTo>
                      <a:pt x="3539" y="0"/>
                    </a:lnTo>
                    <a:lnTo>
                      <a:pt x="7132" y="5454"/>
                    </a:lnTo>
                    <a:lnTo>
                      <a:pt x="3558" y="7038"/>
                    </a:lnTo>
                    <a:lnTo>
                      <a:pt x="0" y="5387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rgbClr val="359EFF">
                    <a:alpha val="19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 dirty="0"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</p:txBody>
          </p:sp>
          <p:sp>
            <p:nvSpPr>
              <p:cNvPr id="200" name="任意多边形 89"/>
              <p:cNvSpPr/>
              <p:nvPr>
                <p:custDataLst>
                  <p:tags r:id="rId4"/>
                </p:custDataLst>
              </p:nvPr>
            </p:nvSpPr>
            <p:spPr>
              <a:xfrm>
                <a:off x="6011" y="4991"/>
                <a:ext cx="7079" cy="3400"/>
              </a:xfrm>
              <a:custGeom>
                <a:avLst/>
                <a:gdLst>
                  <a:gd name="connsiteX0" fmla="*/ 0 w 7079"/>
                  <a:gd name="connsiteY0" fmla="*/ 1763 h 3400"/>
                  <a:gd name="connsiteX1" fmla="*/ 3521 w 7079"/>
                  <a:gd name="connsiteY1" fmla="*/ 0 h 3400"/>
                  <a:gd name="connsiteX2" fmla="*/ 7079 w 7079"/>
                  <a:gd name="connsiteY2" fmla="*/ 1818 h 3400"/>
                  <a:gd name="connsiteX3" fmla="*/ 3539 w 7079"/>
                  <a:gd name="connsiteY3" fmla="*/ 3400 h 3400"/>
                  <a:gd name="connsiteX4" fmla="*/ 0 w 7079"/>
                  <a:gd name="connsiteY4" fmla="*/ 1763 h 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79" h="3400">
                    <a:moveTo>
                      <a:pt x="0" y="1763"/>
                    </a:moveTo>
                    <a:lnTo>
                      <a:pt x="3521" y="0"/>
                    </a:lnTo>
                    <a:lnTo>
                      <a:pt x="7079" y="1818"/>
                    </a:lnTo>
                    <a:lnTo>
                      <a:pt x="3539" y="3400"/>
                    </a:lnTo>
                    <a:lnTo>
                      <a:pt x="0" y="1763"/>
                    </a:lnTo>
                    <a:close/>
                  </a:path>
                </a:pathLst>
              </a:custGeom>
              <a:solidFill>
                <a:srgbClr val="00BFE5"/>
              </a:solidFill>
              <a:ln>
                <a:gradFill>
                  <a:gsLst>
                    <a:gs pos="3700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0">
                      <a:schemeClr val="accent1">
                        <a:lumMod val="45000"/>
                        <a:lumOff val="55000"/>
                        <a:alpha val="70000"/>
                      </a:schemeClr>
                    </a:gs>
                    <a:gs pos="100000">
                      <a:schemeClr val="bg1">
                        <a:alpha val="70000"/>
                      </a:schemeClr>
                    </a:gs>
                    <a:gs pos="71000">
                      <a:schemeClr val="accent1">
                        <a:lumMod val="30000"/>
                        <a:lumOff val="70000"/>
                        <a:alpha val="70000"/>
                      </a:schemeClr>
                    </a:gs>
                  </a:gsLst>
                  <a:lin ang="366000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rm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 b="1" dirty="0">
                  <a:solidFill>
                    <a:schemeClr val="tx2"/>
                  </a:solidFill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  <a:p>
                <a:pPr lvl="0" algn="ctr">
                  <a:buClrTx/>
                  <a:buSzTx/>
                  <a:buFontTx/>
                </a:pPr>
                <a:endParaRPr lang="zh-CN" altLang="en-US" sz="1000" b="1" dirty="0">
                  <a:solidFill>
                    <a:schemeClr val="tx2"/>
                  </a:solidFill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  <a:p>
                <a:pPr lvl="0" algn="ctr">
                  <a:buClrTx/>
                  <a:buSzTx/>
                  <a:buFontTx/>
                </a:pPr>
                <a:r>
                  <a:rPr lang="en-US" altLang="zh-CN" sz="1000" dirty="0">
                    <a:solidFill>
                      <a:schemeClr val="tx2"/>
                    </a:solidFill>
                    <a:latin typeface="HarmonyOS Sans SC" panose="00000500000000000000" charset="-122"/>
                    <a:ea typeface="方正兰亭刊黑简体" panose="02000000000000000000"/>
                    <a:cs typeface="HarmonyOS Sans SC" panose="00000500000000000000" charset="-122"/>
                    <a:sym typeface="HarmonyOS Sans SC" panose="00000500000000000000" charset="-122"/>
                  </a:rPr>
                  <a:t>Hardware</a:t>
                </a:r>
                <a:endParaRPr lang="zh-CN" altLang="en-US" sz="1000" dirty="0">
                  <a:solidFill>
                    <a:schemeClr val="tx2"/>
                  </a:solidFill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</p:txBody>
          </p:sp>
          <p:sp>
            <p:nvSpPr>
              <p:cNvPr id="201" name="任意多边形 90"/>
              <p:cNvSpPr/>
              <p:nvPr>
                <p:custDataLst>
                  <p:tags r:id="rId5"/>
                </p:custDataLst>
              </p:nvPr>
            </p:nvSpPr>
            <p:spPr>
              <a:xfrm>
                <a:off x="6985" y="4066"/>
                <a:ext cx="5131" cy="2430"/>
              </a:xfrm>
              <a:custGeom>
                <a:avLst/>
                <a:gdLst>
                  <a:gd name="connsiteX0" fmla="*/ 0 w 5131"/>
                  <a:gd name="connsiteY0" fmla="*/ 1185 h 2430"/>
                  <a:gd name="connsiteX1" fmla="*/ 2561 w 5131"/>
                  <a:gd name="connsiteY1" fmla="*/ 0 h 2430"/>
                  <a:gd name="connsiteX2" fmla="*/ 5131 w 5131"/>
                  <a:gd name="connsiteY2" fmla="*/ 1197 h 2430"/>
                  <a:gd name="connsiteX3" fmla="*/ 2561 w 5131"/>
                  <a:gd name="connsiteY3" fmla="*/ 2430 h 2430"/>
                  <a:gd name="connsiteX4" fmla="*/ 0 w 5131"/>
                  <a:gd name="connsiteY4" fmla="*/ 1185 h 2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31" h="2430">
                    <a:moveTo>
                      <a:pt x="0" y="1185"/>
                    </a:moveTo>
                    <a:lnTo>
                      <a:pt x="2561" y="0"/>
                    </a:lnTo>
                    <a:lnTo>
                      <a:pt x="5131" y="1197"/>
                    </a:lnTo>
                    <a:lnTo>
                      <a:pt x="2561" y="2430"/>
                    </a:lnTo>
                    <a:lnTo>
                      <a:pt x="0" y="1185"/>
                    </a:lnTo>
                    <a:close/>
                  </a:path>
                </a:pathLst>
              </a:custGeom>
              <a:solidFill>
                <a:srgbClr val="00BFE5">
                  <a:alpha val="67000"/>
                </a:srgbClr>
              </a:solidFill>
              <a:ln>
                <a:gradFill>
                  <a:gsLst>
                    <a:gs pos="3700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0">
                      <a:schemeClr val="accent1">
                        <a:lumMod val="45000"/>
                        <a:lumOff val="55000"/>
                        <a:alpha val="70000"/>
                      </a:schemeClr>
                    </a:gs>
                    <a:gs pos="100000">
                      <a:schemeClr val="bg1">
                        <a:alpha val="70000"/>
                      </a:schemeClr>
                    </a:gs>
                    <a:gs pos="71000">
                      <a:schemeClr val="accent1">
                        <a:lumMod val="30000"/>
                        <a:lumOff val="70000"/>
                        <a:alpha val="70000"/>
                      </a:schemeClr>
                    </a:gs>
                  </a:gsLst>
                  <a:lin ang="366000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rm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 b="1" dirty="0">
                  <a:solidFill>
                    <a:schemeClr val="tx2"/>
                  </a:solidFill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  <a:p>
                <a:pPr lvl="0" algn="ctr">
                  <a:buClrTx/>
                  <a:buSzTx/>
                  <a:buFontTx/>
                </a:pPr>
                <a:r>
                  <a:rPr lang="en-US" altLang="zh-CN" sz="1000" dirty="0">
                    <a:solidFill>
                      <a:schemeClr val="tx2"/>
                    </a:solidFill>
                    <a:latin typeface="HarmonyOS Sans SC" panose="00000500000000000000" charset="-122"/>
                    <a:ea typeface="方正兰亭刊黑简体" panose="02000000000000000000"/>
                    <a:cs typeface="HarmonyOS Sans SC" panose="00000500000000000000" charset="-122"/>
                    <a:sym typeface="HarmonyOS Sans SC" panose="00000500000000000000" charset="-122"/>
                  </a:rPr>
                  <a:t>Software</a:t>
                </a:r>
                <a:endParaRPr lang="zh-CN" altLang="en-US" sz="1000" dirty="0">
                  <a:solidFill>
                    <a:schemeClr val="tx2"/>
                  </a:solidFill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</p:txBody>
          </p:sp>
          <p:sp>
            <p:nvSpPr>
              <p:cNvPr id="202" name="任意多边形 91"/>
              <p:cNvSpPr/>
              <p:nvPr>
                <p:custDataLst>
                  <p:tags r:id="rId6"/>
                </p:custDataLst>
              </p:nvPr>
            </p:nvSpPr>
            <p:spPr>
              <a:xfrm>
                <a:off x="7811" y="3230"/>
                <a:ext cx="3479" cy="1631"/>
              </a:xfrm>
              <a:custGeom>
                <a:avLst/>
                <a:gdLst>
                  <a:gd name="connsiteX0" fmla="*/ 0 w 3479"/>
                  <a:gd name="connsiteY0" fmla="*/ 791 h 1631"/>
                  <a:gd name="connsiteX1" fmla="*/ 1740 w 3479"/>
                  <a:gd name="connsiteY1" fmla="*/ 0 h 1631"/>
                  <a:gd name="connsiteX2" fmla="*/ 3479 w 3479"/>
                  <a:gd name="connsiteY2" fmla="*/ 806 h 1631"/>
                  <a:gd name="connsiteX3" fmla="*/ 1744 w 3479"/>
                  <a:gd name="connsiteY3" fmla="*/ 1631 h 1631"/>
                  <a:gd name="connsiteX4" fmla="*/ 0 w 3479"/>
                  <a:gd name="connsiteY4" fmla="*/ 791 h 1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79" h="1631">
                    <a:moveTo>
                      <a:pt x="0" y="791"/>
                    </a:moveTo>
                    <a:lnTo>
                      <a:pt x="1740" y="0"/>
                    </a:lnTo>
                    <a:lnTo>
                      <a:pt x="3479" y="806"/>
                    </a:lnTo>
                    <a:lnTo>
                      <a:pt x="1744" y="1631"/>
                    </a:lnTo>
                    <a:lnTo>
                      <a:pt x="0" y="791"/>
                    </a:lnTo>
                    <a:close/>
                  </a:path>
                </a:pathLst>
              </a:custGeom>
              <a:solidFill>
                <a:srgbClr val="00BFE5">
                  <a:alpha val="50000"/>
                </a:srgbClr>
              </a:solidFill>
              <a:ln>
                <a:gradFill>
                  <a:gsLst>
                    <a:gs pos="3700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0">
                      <a:schemeClr val="accent1">
                        <a:lumMod val="45000"/>
                        <a:lumOff val="55000"/>
                        <a:alpha val="70000"/>
                      </a:schemeClr>
                    </a:gs>
                    <a:gs pos="100000">
                      <a:schemeClr val="bg1">
                        <a:alpha val="70000"/>
                      </a:schemeClr>
                    </a:gs>
                    <a:gs pos="71000">
                      <a:schemeClr val="accent1">
                        <a:lumMod val="30000"/>
                        <a:lumOff val="70000"/>
                        <a:alpha val="70000"/>
                      </a:schemeClr>
                    </a:gs>
                  </a:gsLst>
                  <a:lin ang="16200000" scaled="1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rmAutofit fontScale="92500" lnSpcReduction="10000"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 dirty="0">
                  <a:solidFill>
                    <a:schemeClr val="tx2"/>
                  </a:solidFill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  <a:p>
                <a:pPr lvl="0" algn="ctr">
                  <a:buClrTx/>
                  <a:buSzTx/>
                  <a:buFontTx/>
                </a:pPr>
                <a:r>
                  <a:rPr lang="en-US" altLang="zh-CN" sz="1000" dirty="0">
                    <a:solidFill>
                      <a:schemeClr val="tx2"/>
                    </a:solidFill>
                    <a:latin typeface="HarmonyOS Sans SC" panose="00000500000000000000" charset="-122"/>
                    <a:ea typeface="方正兰亭刊黑简体" panose="02000000000000000000"/>
                    <a:cs typeface="HarmonyOS Sans SC" panose="00000500000000000000" charset="-122"/>
                    <a:sym typeface="HarmonyOS Sans SC" panose="00000500000000000000" charset="-122"/>
                  </a:rPr>
                  <a:t>Internet of Things</a:t>
                </a:r>
                <a:endParaRPr lang="zh-CN" altLang="en-US" sz="1000" dirty="0">
                  <a:solidFill>
                    <a:schemeClr val="tx2"/>
                  </a:solidFill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</p:txBody>
          </p:sp>
          <p:sp>
            <p:nvSpPr>
              <p:cNvPr id="203" name="任意多边形 92"/>
              <p:cNvSpPr/>
              <p:nvPr>
                <p:custDataLst>
                  <p:tags r:id="rId7"/>
                </p:custDataLst>
              </p:nvPr>
            </p:nvSpPr>
            <p:spPr>
              <a:xfrm>
                <a:off x="8442" y="2526"/>
                <a:ext cx="2216" cy="1012"/>
              </a:xfrm>
              <a:custGeom>
                <a:avLst/>
                <a:gdLst>
                  <a:gd name="connsiteX0" fmla="*/ 0 w 2216"/>
                  <a:gd name="connsiteY0" fmla="*/ 499 h 1012"/>
                  <a:gd name="connsiteX1" fmla="*/ 1084 w 2216"/>
                  <a:gd name="connsiteY1" fmla="*/ 0 h 1012"/>
                  <a:gd name="connsiteX2" fmla="*/ 2216 w 2216"/>
                  <a:gd name="connsiteY2" fmla="*/ 506 h 1012"/>
                  <a:gd name="connsiteX3" fmla="*/ 1087 w 2216"/>
                  <a:gd name="connsiteY3" fmla="*/ 1012 h 1012"/>
                  <a:gd name="connsiteX4" fmla="*/ 0 w 2216"/>
                  <a:gd name="connsiteY4" fmla="*/ 499 h 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16" h="1012">
                    <a:moveTo>
                      <a:pt x="0" y="499"/>
                    </a:moveTo>
                    <a:lnTo>
                      <a:pt x="1084" y="0"/>
                    </a:lnTo>
                    <a:lnTo>
                      <a:pt x="2216" y="506"/>
                    </a:lnTo>
                    <a:lnTo>
                      <a:pt x="1087" y="1012"/>
                    </a:lnTo>
                    <a:lnTo>
                      <a:pt x="0" y="499"/>
                    </a:lnTo>
                    <a:close/>
                  </a:path>
                </a:pathLst>
              </a:custGeom>
              <a:gradFill>
                <a:gsLst>
                  <a:gs pos="0">
                    <a:srgbClr val="359EFF"/>
                  </a:gs>
                  <a:gs pos="66000">
                    <a:schemeClr val="accent1">
                      <a:alpha val="35000"/>
                    </a:schemeClr>
                  </a:gs>
                  <a:gs pos="100000">
                    <a:schemeClr val="accent1">
                      <a:alpha val="30000"/>
                    </a:schemeClr>
                  </a:gs>
                </a:gsLst>
                <a:lin ang="16200000"/>
              </a:gradFill>
              <a:ln>
                <a:gradFill>
                  <a:gsLst>
                    <a:gs pos="3700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0">
                      <a:schemeClr val="accent1">
                        <a:lumMod val="45000"/>
                        <a:lumOff val="55000"/>
                        <a:alpha val="70000"/>
                      </a:schemeClr>
                    </a:gs>
                    <a:gs pos="100000">
                      <a:schemeClr val="bg1">
                        <a:alpha val="70000"/>
                      </a:schemeClr>
                    </a:gs>
                    <a:gs pos="71000">
                      <a:schemeClr val="accent1">
                        <a:lumMod val="30000"/>
                        <a:lumOff val="70000"/>
                        <a:alpha val="70000"/>
                      </a:schemeClr>
                    </a:gs>
                  </a:gsLst>
                  <a:lin ang="16200000" scaled="1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en-US" altLang="zh-CN" sz="1000"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</p:txBody>
          </p:sp>
          <p:sp>
            <p:nvSpPr>
              <p:cNvPr id="204" name="任意多边形 93"/>
              <p:cNvSpPr/>
              <p:nvPr>
                <p:custDataLst>
                  <p:tags r:id="rId8"/>
                </p:custDataLst>
              </p:nvPr>
            </p:nvSpPr>
            <p:spPr>
              <a:xfrm>
                <a:off x="8452" y="1408"/>
                <a:ext cx="2196" cy="2127"/>
              </a:xfrm>
              <a:custGeom>
                <a:avLst/>
                <a:gdLst>
                  <a:gd name="connsiteX0" fmla="*/ 0 w 2196"/>
                  <a:gd name="connsiteY0" fmla="*/ 1625 h 2127"/>
                  <a:gd name="connsiteX1" fmla="*/ 1086 w 2196"/>
                  <a:gd name="connsiteY1" fmla="*/ 0 h 2127"/>
                  <a:gd name="connsiteX2" fmla="*/ 2196 w 2196"/>
                  <a:gd name="connsiteY2" fmla="*/ 1624 h 2127"/>
                  <a:gd name="connsiteX3" fmla="*/ 1082 w 2196"/>
                  <a:gd name="connsiteY3" fmla="*/ 2127 h 2127"/>
                  <a:gd name="connsiteX4" fmla="*/ 0 w 2196"/>
                  <a:gd name="connsiteY4" fmla="*/ 1625 h 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6" h="2127">
                    <a:moveTo>
                      <a:pt x="0" y="1625"/>
                    </a:moveTo>
                    <a:lnTo>
                      <a:pt x="1086" y="0"/>
                    </a:lnTo>
                    <a:lnTo>
                      <a:pt x="2196" y="1624"/>
                    </a:lnTo>
                    <a:lnTo>
                      <a:pt x="1082" y="2127"/>
                    </a:lnTo>
                    <a:lnTo>
                      <a:pt x="0" y="1625"/>
                    </a:lnTo>
                    <a:close/>
                  </a:path>
                </a:pathLst>
              </a:custGeom>
              <a:solidFill>
                <a:srgbClr val="00BFE5">
                  <a:alpha val="36000"/>
                </a:srgbClr>
              </a:solidFill>
              <a:ln>
                <a:gradFill>
                  <a:gsLst>
                    <a:gs pos="37000">
                      <a:srgbClr val="FFFFFF"/>
                    </a:gs>
                    <a:gs pos="0">
                      <a:schemeClr val="accent1">
                        <a:lumMod val="45000"/>
                        <a:lumOff val="55000"/>
                        <a:alpha val="70000"/>
                      </a:schemeClr>
                    </a:gs>
                    <a:gs pos="100000">
                      <a:srgbClr val="FFFFFF"/>
                    </a:gs>
                    <a:gs pos="71000">
                      <a:schemeClr val="accent1">
                        <a:lumMod val="30000"/>
                        <a:lumOff val="70000"/>
                        <a:alpha val="70000"/>
                      </a:schemeClr>
                    </a:gs>
                  </a:gsLst>
                  <a:lin ang="16200000" scaled="1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rm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 dirty="0">
                  <a:solidFill>
                    <a:schemeClr val="tx2"/>
                  </a:solidFill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  <a:p>
                <a:pPr lvl="0" algn="ctr">
                  <a:buClrTx/>
                  <a:buSzTx/>
                  <a:buFontTx/>
                </a:pPr>
                <a:r>
                  <a:rPr lang="en-US" altLang="zh-CN" sz="1000" dirty="0">
                    <a:solidFill>
                      <a:schemeClr val="tx2"/>
                    </a:solidFill>
                    <a:latin typeface="HarmonyOS Sans SC" panose="00000500000000000000" charset="-122"/>
                    <a:ea typeface="方正兰亭刊黑简体" panose="02000000000000000000"/>
                    <a:cs typeface="HarmonyOS Sans SC" panose="00000500000000000000" charset="-122"/>
                    <a:sym typeface="HarmonyOS Sans SC" panose="00000500000000000000" charset="-122"/>
                  </a:rPr>
                  <a:t>DATA</a:t>
                </a:r>
                <a:endParaRPr lang="zh-CN" altLang="en-US" sz="1000" dirty="0">
                  <a:solidFill>
                    <a:schemeClr val="tx2"/>
                  </a:solidFill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  <a:sym typeface="HarmonyOS Sans SC" panose="00000500000000000000" charset="-122"/>
                </a:endParaRPr>
              </a:p>
            </p:txBody>
          </p:sp>
        </p:grpSp>
        <p:sp>
          <p:nvSpPr>
            <p:cNvPr id="205" name="TextBox 64"/>
            <p:cNvSpPr txBox="1"/>
            <p:nvPr>
              <p:custDataLst>
                <p:tags r:id="rId9"/>
              </p:custDataLst>
            </p:nvPr>
          </p:nvSpPr>
          <p:spPr>
            <a:xfrm rot="18314002">
              <a:off x="618362" y="1851634"/>
              <a:ext cx="27743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r>
                <a:rPr lang="en-US" altLang="zh-CN" sz="800" b="1" dirty="0">
                  <a:solidFill>
                    <a:srgbClr val="084B95"/>
                  </a:solidFill>
                </a:rPr>
                <a:t>More stable, more efficient, more secure</a:t>
              </a:r>
              <a:endParaRPr lang="zh-CN" altLang="en-US" sz="800" b="1" dirty="0">
                <a:solidFill>
                  <a:srgbClr val="084B95"/>
                </a:solidFill>
                <a:effectLst/>
                <a:latin typeface="HarmonyOS Sans SC" panose="00000500000000000000" charset="-122"/>
                <a:ea typeface="方正兰亭刊黑简体" panose="02000000000000000000"/>
                <a:cs typeface="HarmonyOS Sans SC" panose="00000500000000000000" charset="-122"/>
                <a:sym typeface="+mn-ea"/>
              </a:endParaRPr>
            </a:p>
          </p:txBody>
        </p:sp>
      </p:grpSp>
      <p:grpSp>
        <p:nvGrpSpPr>
          <p:cNvPr id="214" name="组合 213"/>
          <p:cNvGrpSpPr/>
          <p:nvPr/>
        </p:nvGrpSpPr>
        <p:grpSpPr>
          <a:xfrm>
            <a:off x="8492988" y="1537970"/>
            <a:ext cx="2420757" cy="1586230"/>
            <a:chOff x="8850" y="1920"/>
            <a:chExt cx="5705" cy="3771"/>
          </a:xfrm>
        </p:grpSpPr>
        <p:grpSp>
          <p:nvGrpSpPr>
            <p:cNvPr id="215" name="组合 214"/>
            <p:cNvGrpSpPr/>
            <p:nvPr/>
          </p:nvGrpSpPr>
          <p:grpSpPr>
            <a:xfrm>
              <a:off x="10807" y="3898"/>
              <a:ext cx="1798" cy="1754"/>
              <a:chOff x="15653" y="1842"/>
              <a:chExt cx="3370" cy="1939"/>
            </a:xfrm>
          </p:grpSpPr>
          <p:pic>
            <p:nvPicPr>
              <p:cNvPr id="236" name="图片 235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tretch>
                <a:fillRect/>
              </a:stretch>
            </p:blipFill>
            <p:spPr>
              <a:xfrm>
                <a:off x="15728" y="2190"/>
                <a:ext cx="3261" cy="1315"/>
              </a:xfrm>
              <a:prstGeom prst="rect">
                <a:avLst/>
              </a:prstGeom>
            </p:spPr>
          </p:pic>
          <p:sp>
            <p:nvSpPr>
              <p:cNvPr id="237" name="圆角矩形 118"/>
              <p:cNvSpPr/>
              <p:nvPr>
                <p:custDataLst>
                  <p:tags r:id="rId12"/>
                </p:custDataLst>
              </p:nvPr>
            </p:nvSpPr>
            <p:spPr>
              <a:xfrm>
                <a:off x="15653" y="1842"/>
                <a:ext cx="3370" cy="1939"/>
              </a:xfrm>
              <a:prstGeom prst="roundRect">
                <a:avLst>
                  <a:gd name="adj" fmla="val 6804"/>
                </a:avLst>
              </a:prstGeom>
              <a:noFill/>
              <a:ln w="25400">
                <a:solidFill>
                  <a:srgbClr val="B1E1F5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</a:endParaRPr>
              </a:p>
            </p:txBody>
          </p:sp>
        </p:grpSp>
        <p:grpSp>
          <p:nvGrpSpPr>
            <p:cNvPr id="216" name="组合 215"/>
            <p:cNvGrpSpPr/>
            <p:nvPr/>
          </p:nvGrpSpPr>
          <p:grpSpPr>
            <a:xfrm>
              <a:off x="12757" y="3898"/>
              <a:ext cx="1798" cy="1753"/>
              <a:chOff x="19362" y="1842"/>
              <a:chExt cx="3370" cy="1938"/>
            </a:xfrm>
          </p:grpSpPr>
          <p:pic>
            <p:nvPicPr>
              <p:cNvPr id="234" name="图片 23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4">
                <a:grayscl/>
              </a:blip>
              <a:stretch>
                <a:fillRect/>
              </a:stretch>
            </p:blipFill>
            <p:spPr>
              <a:xfrm>
                <a:off x="19404" y="1958"/>
                <a:ext cx="3288" cy="1661"/>
              </a:xfrm>
              <a:prstGeom prst="rect">
                <a:avLst/>
              </a:prstGeom>
            </p:spPr>
          </p:pic>
          <p:sp>
            <p:nvSpPr>
              <p:cNvPr id="235" name="圆角矩形 121"/>
              <p:cNvSpPr/>
              <p:nvPr>
                <p:custDataLst>
                  <p:tags r:id="rId15"/>
                </p:custDataLst>
              </p:nvPr>
            </p:nvSpPr>
            <p:spPr>
              <a:xfrm>
                <a:off x="19362" y="1842"/>
                <a:ext cx="3370" cy="1939"/>
              </a:xfrm>
              <a:prstGeom prst="roundRect">
                <a:avLst>
                  <a:gd name="adj" fmla="val 6804"/>
                </a:avLst>
              </a:prstGeom>
              <a:noFill/>
              <a:ln w="25400">
                <a:solidFill>
                  <a:srgbClr val="B1E1F5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</a:endParaRPr>
              </a:p>
            </p:txBody>
          </p:sp>
        </p:grpSp>
        <p:grpSp>
          <p:nvGrpSpPr>
            <p:cNvPr id="217" name="组合 216"/>
            <p:cNvGrpSpPr/>
            <p:nvPr/>
          </p:nvGrpSpPr>
          <p:grpSpPr>
            <a:xfrm>
              <a:off x="8850" y="1920"/>
              <a:ext cx="1798" cy="1813"/>
              <a:chOff x="928" y="1820"/>
              <a:chExt cx="3370" cy="2004"/>
            </a:xfrm>
          </p:grpSpPr>
          <p:sp>
            <p:nvSpPr>
              <p:cNvPr id="232" name="圆角矩形 123"/>
              <p:cNvSpPr/>
              <p:nvPr>
                <p:custDataLst>
                  <p:tags r:id="rId16"/>
                </p:custDataLst>
              </p:nvPr>
            </p:nvSpPr>
            <p:spPr>
              <a:xfrm>
                <a:off x="928" y="1820"/>
                <a:ext cx="3370" cy="2004"/>
              </a:xfrm>
              <a:prstGeom prst="roundRect">
                <a:avLst>
                  <a:gd name="adj" fmla="val 6804"/>
                </a:avLst>
              </a:prstGeom>
              <a:noFill/>
              <a:ln w="25400">
                <a:solidFill>
                  <a:srgbClr val="B1E1F5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</a:endParaRPr>
              </a:p>
            </p:txBody>
          </p:sp>
          <p:pic>
            <p:nvPicPr>
              <p:cNvPr id="233" name="图片 232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1143" y="1920"/>
                <a:ext cx="3035" cy="1894"/>
              </a:xfrm>
              <a:prstGeom prst="rect">
                <a:avLst/>
              </a:prstGeom>
            </p:spPr>
          </p:pic>
        </p:grpSp>
        <p:grpSp>
          <p:nvGrpSpPr>
            <p:cNvPr id="218" name="组合 217"/>
            <p:cNvGrpSpPr/>
            <p:nvPr/>
          </p:nvGrpSpPr>
          <p:grpSpPr>
            <a:xfrm>
              <a:off x="10800" y="1920"/>
              <a:ext cx="1798" cy="1813"/>
              <a:chOff x="4637" y="1820"/>
              <a:chExt cx="3370" cy="2004"/>
            </a:xfrm>
          </p:grpSpPr>
          <p:sp>
            <p:nvSpPr>
              <p:cNvPr id="230" name="圆角矩形 127"/>
              <p:cNvSpPr/>
              <p:nvPr>
                <p:custDataLst>
                  <p:tags r:id="rId19"/>
                </p:custDataLst>
              </p:nvPr>
            </p:nvSpPr>
            <p:spPr>
              <a:xfrm>
                <a:off x="4637" y="1820"/>
                <a:ext cx="3370" cy="2004"/>
              </a:xfrm>
              <a:prstGeom prst="roundRect">
                <a:avLst>
                  <a:gd name="adj" fmla="val 6804"/>
                </a:avLst>
              </a:prstGeom>
              <a:noFill/>
              <a:ln w="25400">
                <a:solidFill>
                  <a:srgbClr val="B1E1F5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</a:endParaRPr>
              </a:p>
            </p:txBody>
          </p:sp>
          <p:pic>
            <p:nvPicPr>
              <p:cNvPr id="231" name="object 6"/>
              <p:cNvPicPr/>
              <p:nvPr>
                <p:custDataLst>
                  <p:tags r:id="rId2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774" y="1843"/>
                <a:ext cx="3139" cy="1906"/>
              </a:xfrm>
              <a:prstGeom prst="rect">
                <a:avLst/>
              </a:prstGeom>
            </p:spPr>
          </p:pic>
        </p:grpSp>
        <p:grpSp>
          <p:nvGrpSpPr>
            <p:cNvPr id="219" name="组合 218"/>
            <p:cNvGrpSpPr/>
            <p:nvPr/>
          </p:nvGrpSpPr>
          <p:grpSpPr>
            <a:xfrm>
              <a:off x="12751" y="1920"/>
              <a:ext cx="1797" cy="1813"/>
              <a:chOff x="8387" y="1820"/>
              <a:chExt cx="3370" cy="2004"/>
            </a:xfrm>
          </p:grpSpPr>
          <p:sp>
            <p:nvSpPr>
              <p:cNvPr id="223" name="圆角矩形 130"/>
              <p:cNvSpPr/>
              <p:nvPr>
                <p:custDataLst>
                  <p:tags r:id="rId22"/>
                </p:custDataLst>
              </p:nvPr>
            </p:nvSpPr>
            <p:spPr>
              <a:xfrm>
                <a:off x="8387" y="1820"/>
                <a:ext cx="3370" cy="2004"/>
              </a:xfrm>
              <a:prstGeom prst="roundRect">
                <a:avLst>
                  <a:gd name="adj" fmla="val 6804"/>
                </a:avLst>
              </a:prstGeom>
              <a:noFill/>
              <a:ln w="25400">
                <a:solidFill>
                  <a:srgbClr val="B1E1F5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</a:endParaRPr>
              </a:p>
            </p:txBody>
          </p:sp>
          <p:grpSp>
            <p:nvGrpSpPr>
              <p:cNvPr id="224" name="组合 223"/>
              <p:cNvGrpSpPr/>
              <p:nvPr/>
            </p:nvGrpSpPr>
            <p:grpSpPr>
              <a:xfrm>
                <a:off x="8572" y="1920"/>
                <a:ext cx="3081" cy="1746"/>
                <a:chOff x="15525" y="6128"/>
                <a:chExt cx="3683" cy="3208"/>
              </a:xfrm>
            </p:grpSpPr>
            <p:grpSp>
              <p:nvGrpSpPr>
                <p:cNvPr id="225" name="组合 224"/>
                <p:cNvGrpSpPr/>
                <p:nvPr/>
              </p:nvGrpSpPr>
              <p:grpSpPr>
                <a:xfrm>
                  <a:off x="15525" y="6128"/>
                  <a:ext cx="3629" cy="3207"/>
                  <a:chOff x="13231" y="1696"/>
                  <a:chExt cx="5619" cy="4478"/>
                </a:xfrm>
              </p:grpSpPr>
              <p:pic>
                <p:nvPicPr>
                  <p:cNvPr id="227" name="图片 226" descr="pack稳态"/>
                  <p:cNvPicPr>
                    <a:picLocks noChangeAspect="1"/>
                  </p:cNvPicPr>
                  <p:nvPr>
                    <p:custDataLst>
                      <p:tags r:id="rId23"/>
                    </p:custDataLst>
                  </p:nvPr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13231" y="1696"/>
                    <a:ext cx="2633" cy="2218"/>
                  </a:xfrm>
                  <a:prstGeom prst="rect">
                    <a:avLst/>
                  </a:prstGeom>
                </p:spPr>
              </p:pic>
              <p:pic>
                <p:nvPicPr>
                  <p:cNvPr id="228" name="图片 227" descr="F:\project\DC-DC\drop\DROP-X\PICTURES\SHELL.pngSHELL"/>
                  <p:cNvPicPr>
                    <a:picLocks noChangeAspect="1"/>
                  </p:cNvPicPr>
                  <p:nvPr>
                    <p:custDataLst>
                      <p:tags r:id="rId25"/>
                    </p:custDataLst>
                  </p:nvPr>
                </p:nvPicPr>
                <p:blipFill>
                  <a:blip r:embed="rId26"/>
                  <a:srcRect l="58761" t="34129" r="876" b="17613"/>
                  <a:stretch>
                    <a:fillRect/>
                  </a:stretch>
                </p:blipFill>
                <p:spPr>
                  <a:xfrm>
                    <a:off x="16129" y="1696"/>
                    <a:ext cx="2721" cy="2265"/>
                  </a:xfrm>
                  <a:prstGeom prst="roundRect">
                    <a:avLst/>
                  </a:prstGeom>
                </p:spPr>
              </p:pic>
              <p:pic>
                <p:nvPicPr>
                  <p:cNvPr id="229" name="图片 228" descr="运输谐波响应"/>
                  <p:cNvPicPr>
                    <a:picLocks noChangeAspect="1"/>
                  </p:cNvPicPr>
                  <p:nvPr>
                    <p:custDataLst>
                      <p:tags r:id="rId27"/>
                    </p:custDataLst>
                  </p:nvPr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13267" y="4166"/>
                    <a:ext cx="2597" cy="2008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226" name="图片 225" descr="upload_post_object_v2_288850872"/>
                <p:cNvPicPr>
                  <a:picLocks noChangeAspect="1"/>
                </p:cNvPicPr>
                <p:nvPr>
                  <p:custDataLst>
                    <p:tags r:id="rId29"/>
                  </p:custDataLst>
                </p:nvPr>
              </p:nvPicPr>
              <p:blipFill>
                <a:blip r:embed="rId30"/>
                <a:srcRect b="14919"/>
                <a:stretch>
                  <a:fillRect/>
                </a:stretch>
              </p:blipFill>
              <p:spPr>
                <a:xfrm>
                  <a:off x="17270" y="7754"/>
                  <a:ext cx="1938" cy="158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20" name="组合 219"/>
            <p:cNvGrpSpPr/>
            <p:nvPr/>
          </p:nvGrpSpPr>
          <p:grpSpPr>
            <a:xfrm>
              <a:off x="8857" y="3840"/>
              <a:ext cx="1876" cy="1851"/>
              <a:chOff x="12096" y="1778"/>
              <a:chExt cx="3516" cy="2046"/>
            </a:xfrm>
          </p:grpSpPr>
          <p:sp>
            <p:nvSpPr>
              <p:cNvPr id="221" name="圆角矩形 142"/>
              <p:cNvSpPr/>
              <p:nvPr>
                <p:custDataLst>
                  <p:tags r:id="rId31"/>
                </p:custDataLst>
              </p:nvPr>
            </p:nvSpPr>
            <p:spPr>
              <a:xfrm>
                <a:off x="12096" y="1820"/>
                <a:ext cx="3370" cy="2004"/>
              </a:xfrm>
              <a:prstGeom prst="roundRect">
                <a:avLst>
                  <a:gd name="adj" fmla="val 6804"/>
                </a:avLst>
              </a:prstGeom>
              <a:noFill/>
              <a:ln w="25400">
                <a:solidFill>
                  <a:srgbClr val="B1E1F5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HarmonyOS Sans SC" panose="00000500000000000000" charset="-122"/>
                  <a:ea typeface="方正兰亭刊黑简体" panose="02000000000000000000"/>
                  <a:cs typeface="HarmonyOS Sans SC" panose="00000500000000000000" charset="-122"/>
                </a:endParaRPr>
              </a:p>
            </p:txBody>
          </p:sp>
          <p:pic>
            <p:nvPicPr>
              <p:cNvPr id="222" name="object 6"/>
              <p:cNvPicPr/>
              <p:nvPr>
                <p:custDataLst>
                  <p:tags r:id="rId32"/>
                </p:custDataLst>
              </p:nvPr>
            </p:nvPicPr>
            <p:blipFill>
              <a:blip r:embed="rId33"/>
              <a:stretch>
                <a:fillRect/>
              </a:stretch>
            </p:blipFill>
            <p:spPr>
              <a:xfrm>
                <a:off x="12298" y="1778"/>
                <a:ext cx="3314" cy="2003"/>
              </a:xfrm>
              <a:prstGeom prst="rect">
                <a:avLst/>
              </a:prstGeom>
            </p:spPr>
          </p:pic>
        </p:grpSp>
      </p:grpSp>
      <p:pic>
        <p:nvPicPr>
          <p:cNvPr id="238" name="图片 150" descr="3b333530343938313b4149cfb5cdb3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535096" y="3498343"/>
            <a:ext cx="363220" cy="363220"/>
          </a:xfrm>
          <a:prstGeom prst="rect">
            <a:avLst/>
          </a:prstGeom>
        </p:spPr>
      </p:pic>
      <p:pic>
        <p:nvPicPr>
          <p:cNvPr id="239" name="图片 151" descr="3b32313534323434343bb4a2b4e6c6f7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80681" y="3513901"/>
            <a:ext cx="332105" cy="332105"/>
          </a:xfrm>
          <a:prstGeom prst="rect">
            <a:avLst/>
          </a:prstGeom>
        </p:spPr>
      </p:pic>
      <p:pic>
        <p:nvPicPr>
          <p:cNvPr id="240" name="图片 152" descr="3b343531393635333bb9dcc0edcfb5cdb3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8077200" y="3505200"/>
            <a:ext cx="363220" cy="363220"/>
          </a:xfrm>
          <a:prstGeom prst="rect">
            <a:avLst/>
          </a:prstGeom>
        </p:spPr>
      </p:pic>
      <p:grpSp>
        <p:nvGrpSpPr>
          <p:cNvPr id="252" name="组合 251"/>
          <p:cNvGrpSpPr/>
          <p:nvPr/>
        </p:nvGrpSpPr>
        <p:grpSpPr>
          <a:xfrm>
            <a:off x="4712875" y="1431290"/>
            <a:ext cx="2689860" cy="1845310"/>
            <a:chOff x="4135120" y="1795780"/>
            <a:chExt cx="2689860" cy="1845310"/>
          </a:xfrm>
        </p:grpSpPr>
        <p:grpSp>
          <p:nvGrpSpPr>
            <p:cNvPr id="206" name="组合 205"/>
            <p:cNvGrpSpPr/>
            <p:nvPr/>
          </p:nvGrpSpPr>
          <p:grpSpPr>
            <a:xfrm>
              <a:off x="4135120" y="2270760"/>
              <a:ext cx="2109470" cy="1333500"/>
              <a:chOff x="1164" y="2333"/>
              <a:chExt cx="8044" cy="5038"/>
            </a:xfrm>
          </p:grpSpPr>
          <p:grpSp>
            <p:nvGrpSpPr>
              <p:cNvPr id="207" name="组合 206"/>
              <p:cNvGrpSpPr/>
              <p:nvPr/>
            </p:nvGrpSpPr>
            <p:grpSpPr>
              <a:xfrm>
                <a:off x="1164" y="2333"/>
                <a:ext cx="8045" cy="5038"/>
                <a:chOff x="775" y="4812"/>
                <a:chExt cx="7318" cy="4326"/>
              </a:xfrm>
            </p:grpSpPr>
            <p:grpSp>
              <p:nvGrpSpPr>
                <p:cNvPr id="209" name="组合 208"/>
                <p:cNvGrpSpPr/>
                <p:nvPr/>
              </p:nvGrpSpPr>
              <p:grpSpPr>
                <a:xfrm>
                  <a:off x="775" y="4812"/>
                  <a:ext cx="7319" cy="4327"/>
                  <a:chOff x="3016487" y="4305300"/>
                  <a:chExt cx="4647623" cy="2747645"/>
                </a:xfrm>
              </p:grpSpPr>
              <p:pic>
                <p:nvPicPr>
                  <p:cNvPr id="211" name="图片 210" descr="88e288384af6b94cd0f0276c8cde7f9e"/>
                  <p:cNvPicPr>
                    <a:picLocks noChangeAspect="1"/>
                  </p:cNvPicPr>
                  <p:nvPr>
                    <p:custDataLst>
                      <p:tags r:id="rId43"/>
                    </p:custDataLst>
                  </p:nvPr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3016487" y="4305300"/>
                    <a:ext cx="4647623" cy="2747645"/>
                  </a:xfrm>
                  <a:prstGeom prst="rect">
                    <a:avLst/>
                  </a:prstGeom>
                  <a:effectLst>
                    <a:outerShdw blurRad="279400" dist="203200" dir="8100000" algn="tr" rotWithShape="0">
                      <a:prstClr val="black">
                        <a:alpha val="31000"/>
                      </a:prstClr>
                    </a:outerShdw>
                  </a:effectLst>
                </p:spPr>
              </p:pic>
              <p:pic>
                <p:nvPicPr>
                  <p:cNvPr id="212" name="Picture 2"/>
                  <p:cNvPicPr>
                    <a:picLocks noChangeAspect="1" noChangeArrowheads="1"/>
                  </p:cNvPicPr>
                  <p:nvPr>
                    <p:custDataLst>
                      <p:tags r:id="rId45"/>
                    </p:custDataLst>
                  </p:nvPr>
                </p:nvPicPr>
                <p:blipFill>
                  <a:blip r:embed="rId46"/>
                  <a:srcRect/>
                  <a:stretch>
                    <a:fillRect/>
                  </a:stretch>
                </p:blipFill>
                <p:spPr bwMode="auto">
                  <a:xfrm>
                    <a:off x="3591951" y="4476711"/>
                    <a:ext cx="3510627" cy="218570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pic>
              <p:nvPicPr>
                <p:cNvPr id="210" name="图片 209" descr="图片"/>
                <p:cNvPicPr>
                  <a:picLocks noChangeAspect="1"/>
                </p:cNvPicPr>
                <p:nvPr>
                  <p:custDataLst>
                    <p:tags r:id="rId47"/>
                  </p:custDataLst>
                </p:nvPr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681" y="5080"/>
                  <a:ext cx="5594" cy="3495"/>
                </a:xfrm>
                <a:prstGeom prst="rect">
                  <a:avLst/>
                </a:prstGeom>
              </p:spPr>
            </p:pic>
          </p:grpSp>
          <p:pic>
            <p:nvPicPr>
              <p:cNvPr id="208" name="图片 207"/>
              <p:cNvPicPr>
                <a:picLocks noChangeAspect="1"/>
              </p:cNvPicPr>
              <p:nvPr>
                <p:custDataLst>
                  <p:tags r:id="rId49"/>
                </p:custDataLst>
              </p:nvPr>
            </p:nvPicPr>
            <p:blipFill>
              <a:blip r:embed="rId50"/>
              <a:stretch>
                <a:fillRect/>
              </a:stretch>
            </p:blipFill>
            <p:spPr>
              <a:xfrm>
                <a:off x="2160" y="2645"/>
                <a:ext cx="6149" cy="4079"/>
              </a:xfrm>
              <a:prstGeom prst="rect">
                <a:avLst/>
              </a:prstGeom>
            </p:spPr>
          </p:pic>
        </p:grpSp>
        <p:pic>
          <p:nvPicPr>
            <p:cNvPr id="213" name="图片 212" descr="upload_post_object_v2_633237714"/>
            <p:cNvPicPr>
              <a:picLocks noChangeAspect="1"/>
            </p:cNvPicPr>
            <p:nvPr>
              <p:custDataLst>
                <p:tags r:id="rId51"/>
              </p:custDataLst>
            </p:nvPr>
          </p:nvPicPr>
          <p:blipFill>
            <a:blip r:embed="rId52">
              <a:lum bright="18000"/>
            </a:blip>
            <a:stretch>
              <a:fillRect/>
            </a:stretch>
          </p:blipFill>
          <p:spPr>
            <a:xfrm>
              <a:off x="4876800" y="1795780"/>
              <a:ext cx="1862455" cy="1240790"/>
            </a:xfrm>
            <a:prstGeom prst="rect">
              <a:avLst/>
            </a:prstGeom>
          </p:spPr>
        </p:pic>
        <p:grpSp>
          <p:nvGrpSpPr>
            <p:cNvPr id="242" name="组合 241"/>
            <p:cNvGrpSpPr/>
            <p:nvPr/>
          </p:nvGrpSpPr>
          <p:grpSpPr>
            <a:xfrm>
              <a:off x="5724525" y="2673985"/>
              <a:ext cx="1100455" cy="967105"/>
              <a:chOff x="8846" y="1805"/>
              <a:chExt cx="6856" cy="5802"/>
            </a:xfrm>
          </p:grpSpPr>
          <p:pic>
            <p:nvPicPr>
              <p:cNvPr id="243" name="图片 242" descr="探路熊手机"/>
              <p:cNvPicPr>
                <a:picLocks noChangeAspect="1"/>
              </p:cNvPicPr>
              <p:nvPr>
                <p:custDataLst>
                  <p:tags r:id="rId53"/>
                </p:custDataLst>
              </p:nvPr>
            </p:nvPicPr>
            <p:blipFill>
              <a:blip r:embed="rId54"/>
              <a:stretch>
                <a:fillRect/>
              </a:stretch>
            </p:blipFill>
            <p:spPr>
              <a:xfrm>
                <a:off x="8846" y="1805"/>
                <a:ext cx="4238" cy="5803"/>
              </a:xfrm>
              <a:prstGeom prst="rect">
                <a:avLst/>
              </a:prstGeom>
              <a:effectLst>
                <a:outerShdw blurRad="292100" dist="38100" dir="2700000" sx="106000" sy="106000" algn="tl" rotWithShape="0">
                  <a:schemeClr val="tx2">
                    <a:lumMod val="90000"/>
                    <a:lumOff val="10000"/>
                    <a:alpha val="17000"/>
                  </a:schemeClr>
                </a:outerShdw>
              </a:effectLst>
            </p:spPr>
          </p:pic>
          <p:pic>
            <p:nvPicPr>
              <p:cNvPr id="244" name="图片 243" descr="b3b9d48e25e3d95feeaaf180556becd"/>
              <p:cNvPicPr>
                <a:picLocks noChangeAspect="1"/>
              </p:cNvPicPr>
              <p:nvPr>
                <p:custDataLst>
                  <p:tags r:id="rId55"/>
                </p:custDataLst>
              </p:nvPr>
            </p:nvPicPr>
            <p:blipFill>
              <a:blip r:embed="rId56"/>
              <a:srcRect r="53038" b="32180"/>
              <a:stretch>
                <a:fillRect/>
              </a:stretch>
            </p:blipFill>
            <p:spPr>
              <a:xfrm>
                <a:off x="9805" y="2645"/>
                <a:ext cx="2229" cy="4129"/>
              </a:xfrm>
              <a:prstGeom prst="rect">
                <a:avLst/>
              </a:prstGeom>
            </p:spPr>
          </p:pic>
          <p:sp>
            <p:nvSpPr>
              <p:cNvPr id="245" name="矩形 244"/>
              <p:cNvSpPr/>
              <p:nvPr>
                <p:custDataLst>
                  <p:tags r:id="rId57"/>
                </p:custDataLst>
              </p:nvPr>
            </p:nvSpPr>
            <p:spPr>
              <a:xfrm>
                <a:off x="9923" y="2489"/>
                <a:ext cx="2112" cy="20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0">
                  <a:ea typeface="方正兰亭刊黑简体" panose="02000000000000000000"/>
                  <a:cs typeface="HarmonyOS Sans SC" panose="00000500000000000000" charset="-122"/>
                </a:endParaRPr>
              </a:p>
            </p:txBody>
          </p:sp>
          <p:sp>
            <p:nvSpPr>
              <p:cNvPr id="246" name="矩形 245"/>
              <p:cNvSpPr/>
              <p:nvPr>
                <p:custDataLst>
                  <p:tags r:id="rId58"/>
                </p:custDataLst>
              </p:nvPr>
            </p:nvSpPr>
            <p:spPr>
              <a:xfrm>
                <a:off x="9923" y="6724"/>
                <a:ext cx="2103" cy="15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0">
                  <a:ea typeface="方正兰亭刊黑简体" panose="02000000000000000000"/>
                  <a:cs typeface="HarmonyOS Sans SC" panose="00000500000000000000" charset="-122"/>
                </a:endParaRPr>
              </a:p>
            </p:txBody>
          </p:sp>
          <p:pic>
            <p:nvPicPr>
              <p:cNvPr id="247" name="图片 246" descr="探路熊手机"/>
              <p:cNvPicPr>
                <a:picLocks noChangeAspect="1"/>
              </p:cNvPicPr>
              <p:nvPr>
                <p:custDataLst>
                  <p:tags r:id="rId59"/>
                </p:custDataLst>
              </p:nvPr>
            </p:nvPicPr>
            <p:blipFill>
              <a:blip r:embed="rId54"/>
              <a:stretch>
                <a:fillRect/>
              </a:stretch>
            </p:blipFill>
            <p:spPr>
              <a:xfrm>
                <a:off x="11464" y="1805"/>
                <a:ext cx="4238" cy="5803"/>
              </a:xfrm>
              <a:prstGeom prst="rect">
                <a:avLst/>
              </a:prstGeom>
              <a:effectLst>
                <a:outerShdw blurRad="292100" dist="38100" dir="2700000" sx="106000" sy="106000" algn="tl" rotWithShape="0">
                  <a:schemeClr val="tx2">
                    <a:lumMod val="90000"/>
                    <a:lumOff val="10000"/>
                    <a:alpha val="17000"/>
                  </a:schemeClr>
                </a:outerShdw>
              </a:effectLst>
            </p:spPr>
          </p:pic>
          <p:sp>
            <p:nvSpPr>
              <p:cNvPr id="248" name="矩形 247"/>
              <p:cNvSpPr/>
              <p:nvPr>
                <p:custDataLst>
                  <p:tags r:id="rId60"/>
                </p:custDataLst>
              </p:nvPr>
            </p:nvSpPr>
            <p:spPr>
              <a:xfrm>
                <a:off x="12541" y="2489"/>
                <a:ext cx="2112" cy="3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0">
                  <a:ea typeface="方正兰亭刊黑简体" panose="02000000000000000000"/>
                  <a:cs typeface="HarmonyOS Sans SC" panose="00000500000000000000" charset="-122"/>
                </a:endParaRPr>
              </a:p>
            </p:txBody>
          </p:sp>
          <p:sp>
            <p:nvSpPr>
              <p:cNvPr id="249" name="矩形 248"/>
              <p:cNvSpPr/>
              <p:nvPr>
                <p:custDataLst>
                  <p:tags r:id="rId61"/>
                </p:custDataLst>
              </p:nvPr>
            </p:nvSpPr>
            <p:spPr>
              <a:xfrm>
                <a:off x="12541" y="6724"/>
                <a:ext cx="2103" cy="15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000">
                  <a:ea typeface="方正兰亭刊黑简体" panose="02000000000000000000"/>
                  <a:cs typeface="HarmonyOS Sans SC" panose="00000500000000000000" charset="-122"/>
                </a:endParaRPr>
              </a:p>
            </p:txBody>
          </p:sp>
          <p:pic>
            <p:nvPicPr>
              <p:cNvPr id="250" name="图片 249" descr="b3b9d48e25e3d95feeaaf180556becd"/>
              <p:cNvPicPr>
                <a:picLocks noChangeAspect="1"/>
              </p:cNvPicPr>
              <p:nvPr>
                <p:custDataLst>
                  <p:tags r:id="rId62"/>
                </p:custDataLst>
              </p:nvPr>
            </p:nvPicPr>
            <p:blipFill>
              <a:blip r:embed="rId63"/>
              <a:srcRect l="52498" t="-848" r="1202" b="31309"/>
              <a:stretch>
                <a:fillRect/>
              </a:stretch>
            </p:blipFill>
            <p:spPr>
              <a:xfrm>
                <a:off x="12480" y="2645"/>
                <a:ext cx="2203" cy="4079"/>
              </a:xfrm>
              <a:prstGeom prst="rect">
                <a:avLst/>
              </a:prstGeom>
            </p:spPr>
          </p:pic>
        </p:grpSp>
      </p:grpSp>
      <p:sp>
        <p:nvSpPr>
          <p:cNvPr id="253" name="object 22"/>
          <p:cNvSpPr txBox="1">
            <a:spLocks noGrp="1"/>
          </p:cNvSpPr>
          <p:nvPr>
            <p:custDataLst>
              <p:tags r:id="rId64"/>
            </p:custDataLst>
          </p:nvPr>
        </p:nvSpPr>
        <p:spPr>
          <a:xfrm>
            <a:off x="4651170" y="3540330"/>
            <a:ext cx="3147892" cy="2590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12700" rIns="0" bIns="0" rtlCol="0" anchor="t">
            <a:spAutoFit/>
          </a:bodyPr>
          <a:lstStyle>
            <a:lvl1pPr>
              <a:defRPr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1600" b="1" spc="-50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  <a:cs typeface="HarmonyOS Sans SC" panose="00000500000000000000" charset="-122"/>
              </a:rPr>
              <a:t>EMS Energy Management</a:t>
            </a:r>
            <a:endParaRPr lang="en-US" altLang="zh-CN" sz="1600" b="1" spc="-50" dirty="0">
              <a:solidFill>
                <a:srgbClr val="084B95"/>
              </a:solidFill>
              <a:latin typeface="微软雅黑" panose="020B0503020204020204" pitchFamily="34" charset="-122"/>
              <a:ea typeface="方正兰亭刊黑简体" panose="02000000000000000000"/>
              <a:cs typeface="HarmonyOS Sans SC" panose="00000500000000000000" charset="-122"/>
            </a:endParaRPr>
          </a:p>
        </p:txBody>
      </p:sp>
      <p:sp>
        <p:nvSpPr>
          <p:cNvPr id="254" name="object 22"/>
          <p:cNvSpPr txBox="1">
            <a:spLocks noGrp="1"/>
          </p:cNvSpPr>
          <p:nvPr>
            <p:custDataLst>
              <p:tags r:id="rId65"/>
            </p:custDataLst>
          </p:nvPr>
        </p:nvSpPr>
        <p:spPr>
          <a:xfrm>
            <a:off x="8546901" y="3498343"/>
            <a:ext cx="3864822" cy="51809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12700" rIns="0" bIns="0" rtlCol="0" anchor="t">
            <a:spAutoFit/>
          </a:bodyPr>
          <a:lstStyle>
            <a:lvl1pPr>
              <a:defRPr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altLang="zh-CN" sz="1600" b="1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  <a:sym typeface="+mn-ea"/>
              </a:rPr>
              <a:t>Energy Storage </a:t>
            </a:r>
            <a:endParaRPr lang="en-US" altLang="zh-CN" sz="1600" b="1" dirty="0">
              <a:solidFill>
                <a:srgbClr val="084B95"/>
              </a:solidFill>
              <a:latin typeface="微软雅黑" panose="020B0503020204020204" pitchFamily="34" charset="-122"/>
              <a:ea typeface="方正兰亭刊黑简体" panose="02000000000000000000"/>
              <a:sym typeface="+mn-ea"/>
            </a:endParaRPr>
          </a:p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altLang="zh-CN" sz="1600" b="1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  <a:sym typeface="+mn-ea"/>
              </a:rPr>
              <a:t>System Integration</a:t>
            </a:r>
            <a:endParaRPr lang="zh-CN" altLang="en-US" sz="1600" b="1" dirty="0">
              <a:solidFill>
                <a:srgbClr val="084B95"/>
              </a:solidFill>
              <a:latin typeface="微软雅黑" panose="020B0503020204020204" pitchFamily="34" charset="-122"/>
              <a:ea typeface="方正兰亭刊黑简体" panose="02000000000000000000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66800" y="1201062"/>
            <a:ext cx="3311585" cy="222245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兰亭刊黑简体" panose="0200000000000000000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82168" y="1206548"/>
            <a:ext cx="3311585" cy="222245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兰亭刊黑简体" panose="0200000000000000000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058690" y="1206549"/>
            <a:ext cx="3311585" cy="222245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兰亭刊黑简体" panose="0200000000000000000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57200" y="762000"/>
            <a:ext cx="6730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spc="-35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  <a:sym typeface="+mn-ea"/>
              </a:rPr>
              <a:t>Full Stack Self-development</a:t>
            </a:r>
            <a:endParaRPr lang="zh-CN" altLang="en-US" dirty="0">
              <a:solidFill>
                <a:srgbClr val="084B95"/>
              </a:solidFill>
              <a:ea typeface="方正兰亭刊黑简体" panose="02000000000000000000"/>
            </a:endParaRPr>
          </a:p>
        </p:txBody>
      </p:sp>
      <p:sp>
        <p:nvSpPr>
          <p:cNvPr id="27" name="object 3"/>
          <p:cNvSpPr txBox="1">
            <a:spLocks noGrp="1"/>
          </p:cNvSpPr>
          <p:nvPr>
            <p:ph type="title"/>
          </p:nvPr>
        </p:nvSpPr>
        <p:spPr>
          <a:xfrm>
            <a:off x="487045" y="129540"/>
            <a:ext cx="507238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b="1" spc="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VESTWOODS </a:t>
            </a:r>
            <a:r>
              <a:rPr lang="en-US" altLang="zh-CN" b="1" spc="-35" dirty="0"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  <a:sym typeface="+mn-ea"/>
              </a:rPr>
              <a:t>Core Technology</a:t>
            </a:r>
            <a:endParaRPr b="1" spc="-35" dirty="0"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40727" y="3886200"/>
            <a:ext cx="2904490" cy="24733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800" b="1" u="none" strike="noStrike" kern="0" cap="none" spc="0" normalizeH="0" dirty="0">
                <a:solidFill>
                  <a:srgbClr val="4C7DB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Hardware Technology</a:t>
            </a:r>
            <a:endParaRPr lang="en-US" altLang="zh-CN" sz="800" b="1" u="none" strike="noStrike" kern="0" cap="none" spc="0" normalizeH="0" dirty="0">
              <a:solidFill>
                <a:srgbClr val="4C7DB3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b="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High-stability circuit design  </a:t>
            </a:r>
            <a:endParaRPr lang="en-US" altLang="zh-CN" sz="800" b="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800" b="1" u="none" strike="noStrike" kern="0" cap="none" spc="0" normalizeH="0" dirty="0">
                <a:solidFill>
                  <a:srgbClr val="4C7DB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Software Technology</a:t>
            </a:r>
            <a:endParaRPr lang="en-US" altLang="zh-CN" sz="800" b="1" u="none" strike="noStrike" kern="0" cap="none" spc="0" normalizeH="0" dirty="0">
              <a:solidFill>
                <a:srgbClr val="4C7DB3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b="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Multi-dimensional (Pack/Rack/Cluster) cell protection  </a:t>
            </a:r>
            <a:endParaRPr lang="en-US" altLang="zh-CN" sz="800" b="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b="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- High-precision underlying algorithms for SOC, SOX, SOH, and SOE  </a:t>
            </a:r>
            <a:endParaRPr lang="en-US" altLang="zh-CN" sz="800" b="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b="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- Full lifecycle management  </a:t>
            </a:r>
            <a:endParaRPr lang="en-US" altLang="zh-CN" sz="800" b="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b="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- Predictive battery model algorithms  </a:t>
            </a:r>
            <a:endParaRPr lang="en-US" altLang="zh-CN" sz="800" b="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800" b="1" u="none" strike="noStrike" kern="0" cap="none" spc="0" normalizeH="0" dirty="0">
                <a:solidFill>
                  <a:srgbClr val="4C7DB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Cloud Platform</a:t>
            </a:r>
            <a:endParaRPr lang="en-US" altLang="zh-CN" sz="800" b="1" u="none" strike="noStrike" kern="0" cap="none" spc="0" normalizeH="0" dirty="0">
              <a:solidFill>
                <a:srgbClr val="4C7DB3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b="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Rapid and stable data transmission, storage, and control solutions  </a:t>
            </a:r>
            <a:endParaRPr lang="en-US" altLang="zh-CN" sz="800" b="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b="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Cloud-based intelligent early warning and cloud management  </a:t>
            </a:r>
            <a:endParaRPr lang="en-US" altLang="zh-CN" sz="800" b="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0" indent="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 u="none" strike="noStrike" kern="0" cap="none" spc="0" normalizeH="0" dirty="0">
                <a:solidFill>
                  <a:srgbClr val="4C7DB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Big data analysis  </a:t>
            </a:r>
            <a:endParaRPr lang="zh-CN" altLang="en-US" sz="800" b="1" u="none" strike="noStrike" kern="0" cap="none" spc="0" normalizeH="0" dirty="0">
              <a:solidFill>
                <a:srgbClr val="4C7DB3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b="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Big data collection and analysis for cell and component lifespan prediction</a:t>
            </a:r>
            <a:endParaRPr lang="en-US" altLang="zh-CN" sz="800" b="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02432" y="3912206"/>
            <a:ext cx="2936875" cy="19037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b="1" u="none" strike="noStrike" kern="0" cap="none" spc="0" normalizeH="0" dirty="0">
                <a:solidFill>
                  <a:srgbClr val="4C7DB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Comprehensive access </a:t>
            </a:r>
            <a:r>
              <a:rPr lang="en-US" altLang="zh-CN" sz="80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for multiple devices, sensors, and controllers  </a:t>
            </a:r>
            <a:endParaRPr lang="en-US" altLang="zh-CN" sz="80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b="1" u="none" strike="noStrike" kern="0" cap="none" spc="0" normalizeH="0" dirty="0">
                <a:solidFill>
                  <a:srgbClr val="4C7DB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Flexible scalability </a:t>
            </a:r>
            <a:r>
              <a:rPr lang="en-US" altLang="zh-CN" sz="80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 enable parallel operation of different energy storage cabinets  </a:t>
            </a:r>
            <a:endParaRPr lang="en-US" altLang="zh-CN" sz="80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Self-learning control </a:t>
            </a:r>
            <a:r>
              <a:rPr lang="en-US" altLang="zh-CN" sz="800" b="1" u="none" strike="noStrike" kern="0" cap="none" spc="0" normalizeH="0" dirty="0">
                <a:solidFill>
                  <a:srgbClr val="4C7DB3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AI algorithm </a:t>
            </a:r>
            <a:r>
              <a:rPr lang="en-US" altLang="zh-CN" sz="80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models with big data analytics for early risk warning in energy storage systems  </a:t>
            </a:r>
            <a:endParaRPr lang="en-US" altLang="zh-CN" sz="80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Precise modeling of complex systems considering stochasticity and nonlinearity  </a:t>
            </a:r>
            <a:endParaRPr lang="en-US" altLang="zh-CN" sz="80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Adaptability to diverse scenarios: photovoltaic, energy storage, diesel generation, integrated solar-storage-charging systems, etc.  </a:t>
            </a:r>
            <a:endParaRPr lang="en-US" altLang="zh-CN" sz="80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u="none" strike="noStrike" kern="0" cap="none" spc="0" normalizeH="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Cloud-edge integrated deployment solutions  </a:t>
            </a:r>
            <a:endParaRPr lang="en-US" altLang="zh-CN" sz="800" u="none" strike="noStrike" kern="0" cap="none" spc="0" normalizeH="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65061" y="4013200"/>
            <a:ext cx="2322195" cy="1244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Component selection and analysis 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Software and hardware development 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CAE structural mechanics and thermal field simulation technologies 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Safety design 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Multi-mode state switching mechanisms 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Battery Pack-level DC/DC topologies 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Modular and customizable designs 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487046" y="1703817"/>
            <a:ext cx="3633102" cy="1733807"/>
          </a:xfrm>
          <a:custGeom>
            <a:avLst/>
            <a:gdLst/>
            <a:ahLst/>
            <a:cxnLst/>
            <a:rect l="l" t="t" r="r" b="b"/>
            <a:pathLst>
              <a:path w="5496559" h="1353185">
                <a:moveTo>
                  <a:pt x="265899" y="1352880"/>
                </a:moveTo>
                <a:lnTo>
                  <a:pt x="5230558" y="1352880"/>
                </a:lnTo>
                <a:lnTo>
                  <a:pt x="5278353" y="1348596"/>
                </a:lnTo>
                <a:lnTo>
                  <a:pt x="5323338" y="1336244"/>
                </a:lnTo>
                <a:lnTo>
                  <a:pt x="5364762" y="1316576"/>
                </a:lnTo>
                <a:lnTo>
                  <a:pt x="5401873" y="1290343"/>
                </a:lnTo>
                <a:lnTo>
                  <a:pt x="5433921" y="1258295"/>
                </a:lnTo>
                <a:lnTo>
                  <a:pt x="5460154" y="1221184"/>
                </a:lnTo>
                <a:lnTo>
                  <a:pt x="5479822" y="1179760"/>
                </a:lnTo>
                <a:lnTo>
                  <a:pt x="5492174" y="1134775"/>
                </a:lnTo>
                <a:lnTo>
                  <a:pt x="5496458" y="1086980"/>
                </a:lnTo>
                <a:lnTo>
                  <a:pt x="5496458" y="265912"/>
                </a:lnTo>
                <a:lnTo>
                  <a:pt x="5492174" y="218113"/>
                </a:lnTo>
                <a:lnTo>
                  <a:pt x="5479822" y="173125"/>
                </a:lnTo>
                <a:lnTo>
                  <a:pt x="5460154" y="131699"/>
                </a:lnTo>
                <a:lnTo>
                  <a:pt x="5433921" y="94587"/>
                </a:lnTo>
                <a:lnTo>
                  <a:pt x="5401873" y="62538"/>
                </a:lnTo>
                <a:lnTo>
                  <a:pt x="5364762" y="36304"/>
                </a:lnTo>
                <a:lnTo>
                  <a:pt x="5323338" y="16635"/>
                </a:lnTo>
                <a:lnTo>
                  <a:pt x="5278353" y="4284"/>
                </a:lnTo>
                <a:lnTo>
                  <a:pt x="5230558" y="0"/>
                </a:lnTo>
                <a:lnTo>
                  <a:pt x="265899" y="0"/>
                </a:lnTo>
                <a:lnTo>
                  <a:pt x="218104" y="4284"/>
                </a:lnTo>
                <a:lnTo>
                  <a:pt x="173119" y="16635"/>
                </a:lnTo>
                <a:lnTo>
                  <a:pt x="131696" y="36304"/>
                </a:lnTo>
                <a:lnTo>
                  <a:pt x="94584" y="62538"/>
                </a:lnTo>
                <a:lnTo>
                  <a:pt x="62537" y="94587"/>
                </a:lnTo>
                <a:lnTo>
                  <a:pt x="36303" y="131699"/>
                </a:lnTo>
                <a:lnTo>
                  <a:pt x="16635" y="173125"/>
                </a:lnTo>
                <a:lnTo>
                  <a:pt x="4284" y="218113"/>
                </a:lnTo>
                <a:lnTo>
                  <a:pt x="0" y="265912"/>
                </a:lnTo>
                <a:lnTo>
                  <a:pt x="0" y="1086980"/>
                </a:lnTo>
                <a:lnTo>
                  <a:pt x="4284" y="1134775"/>
                </a:lnTo>
                <a:lnTo>
                  <a:pt x="16635" y="1179760"/>
                </a:lnTo>
                <a:lnTo>
                  <a:pt x="36303" y="1221184"/>
                </a:lnTo>
                <a:lnTo>
                  <a:pt x="62537" y="1258295"/>
                </a:lnTo>
                <a:lnTo>
                  <a:pt x="94584" y="1290343"/>
                </a:lnTo>
                <a:lnTo>
                  <a:pt x="131696" y="1316576"/>
                </a:lnTo>
                <a:lnTo>
                  <a:pt x="173119" y="1336244"/>
                </a:lnTo>
                <a:lnTo>
                  <a:pt x="218104" y="1348596"/>
                </a:lnTo>
                <a:lnTo>
                  <a:pt x="265899" y="1352880"/>
                </a:lnTo>
                <a:close/>
              </a:path>
            </a:pathLst>
          </a:custGeom>
          <a:ln w="208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084B95"/>
                </a:gs>
              </a:gsLst>
              <a:lin ang="10800000" scaled="0"/>
            </a:gradFill>
          </a:ln>
        </p:spPr>
        <p:txBody>
          <a:bodyPr wrap="square" lIns="0" tIns="0" rIns="0" bIns="0" rtlCol="0"/>
          <a:lstStyle/>
          <a:p>
            <a:endParaRPr>
              <a:ea typeface="方正兰亭刊黑简体" panose="020000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5863" y="1752162"/>
            <a:ext cx="3426888" cy="1637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spc="-10" dirty="0">
                <a:solidFill>
                  <a:srgbClr val="004DA1"/>
                </a:solidFill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</a:rPr>
              <a:t>Qingdao R&amp;D Center</a:t>
            </a:r>
            <a:endParaRPr sz="1400" b="1" dirty="0"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</a:endParaRPr>
          </a:p>
          <a:p>
            <a:pPr marL="12700" marR="5080">
              <a:lnSpc>
                <a:spcPct val="150000"/>
              </a:lnSpc>
              <a:spcBef>
                <a:spcPts val="380"/>
              </a:spcBef>
            </a:pPr>
            <a:r>
              <a:rPr lang="en-US" altLang="zh-CN" sz="1000" dirty="0"/>
              <a:t>Technology Industry Park R&amp;D Center: Focusing on the new energy industry ecosystem, it integrates 'research and development, manufacturing, production and supply, market sales, and achievement display' into one, creating </a:t>
            </a:r>
            <a:r>
              <a:rPr lang="en-US" altLang="zh-CN" sz="1000" b="1" dirty="0">
                <a:solidFill>
                  <a:srgbClr val="084B95"/>
                </a:solidFill>
              </a:rPr>
              <a:t>an eco-friendly park for collaborative innovation across the entire industry chain.</a:t>
            </a:r>
            <a:endParaRPr sz="1000" b="1" dirty="0">
              <a:solidFill>
                <a:srgbClr val="084B95"/>
              </a:solidFill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00517" y="1711598"/>
            <a:ext cx="3633102" cy="1717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en-US" sz="1400" b="1" spc="-10" dirty="0">
                <a:solidFill>
                  <a:srgbClr val="004DA1"/>
                </a:solidFill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</a:rPr>
              <a:t>Nantong Manufacturing Center</a:t>
            </a:r>
            <a:endParaRPr sz="1400" b="1" dirty="0"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</a:endParaRPr>
          </a:p>
          <a:p>
            <a:pPr marL="12700" marR="5080">
              <a:lnSpc>
                <a:spcPct val="133000"/>
              </a:lnSpc>
              <a:spcBef>
                <a:spcPts val="600"/>
              </a:spcBef>
            </a:pPr>
            <a:r>
              <a:rPr lang="en-US" sz="1000" dirty="0">
                <a:solidFill>
                  <a:srgbClr val="3B3939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Covering an area of </a:t>
            </a:r>
            <a:r>
              <a:rPr lang="en-US" sz="1000" b="1" spc="-15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40 acres,</a:t>
            </a:r>
            <a:r>
              <a:rPr lang="en-US" sz="1000" dirty="0">
                <a:solidFill>
                  <a:srgbClr val="3B3939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 the modern production area spans </a:t>
            </a:r>
            <a:r>
              <a:rPr lang="en-US" sz="1000" b="1" spc="-15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25,000 square meters</a:t>
            </a:r>
            <a:r>
              <a:rPr lang="en-US" sz="1000" dirty="0">
                <a:solidFill>
                  <a:srgbClr val="3B3939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, with an annual peak capacity </a:t>
            </a:r>
            <a:r>
              <a:rPr lang="en-US" sz="1000" b="1" spc="-15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exceeding 5 GWh</a:t>
            </a:r>
            <a:r>
              <a:rPr lang="en-US" sz="1000" dirty="0">
                <a:solidFill>
                  <a:srgbClr val="3B3939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. It is equipped with Industry 4.0 fully automated production lines, featuring an </a:t>
            </a:r>
            <a:r>
              <a:rPr lang="en-US" sz="1000" b="1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MES intelligent production</a:t>
            </a:r>
            <a:r>
              <a:rPr lang="en-US" sz="1000" dirty="0">
                <a:solidFill>
                  <a:srgbClr val="3B3939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 management system, enabling full-process digital control from raw materials to finished products, empowering efficient and precise manufacturing.</a:t>
            </a:r>
            <a:endParaRPr sz="1000" dirty="0"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1895" y="1622512"/>
            <a:ext cx="3426888" cy="2375009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400" b="1" spc="-10" dirty="0">
                <a:solidFill>
                  <a:srgbClr val="004DA1"/>
                </a:solidFill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</a:rPr>
              <a:t>Qingdao Manufacturing Center</a:t>
            </a:r>
            <a:endParaRPr lang="en-US" altLang="zh-CN" sz="1400" b="1" dirty="0"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</a:endParaRPr>
          </a:p>
          <a:p>
            <a:pPr marR="5080" algn="l">
              <a:lnSpc>
                <a:spcPct val="150000"/>
              </a:lnSpc>
              <a:spcBef>
                <a:spcPts val="600"/>
              </a:spcBef>
            </a:pPr>
            <a:r>
              <a:rPr lang="en-US" altLang="zh-CN" sz="1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方正兰亭刊黑简体" panose="02000000000000000000"/>
              </a:rPr>
              <a:t>Positioned as </a:t>
            </a:r>
            <a:r>
              <a:rPr lang="en-US" altLang="zh-CN" sz="1000" b="1" spc="-15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an intelligent energy controller IoT factory</a:t>
            </a:r>
            <a:r>
              <a:rPr lang="en-US" altLang="zh-CN" sz="1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方正兰亭刊黑简体" panose="02000000000000000000"/>
              </a:rPr>
              <a:t>, the park covers a total area of </a:t>
            </a:r>
            <a:r>
              <a:rPr lang="en-US" altLang="zh-CN" sz="1000" b="1" spc="-15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302 acres </a:t>
            </a:r>
            <a:r>
              <a:rPr lang="en-US" altLang="zh-CN" sz="1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方正兰亭刊黑简体" panose="02000000000000000000"/>
              </a:rPr>
              <a:t>with a total investment of </a:t>
            </a:r>
            <a:r>
              <a:rPr lang="en-US" altLang="zh-CN" sz="1000" b="1" spc="-15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6 billion </a:t>
            </a:r>
            <a:r>
              <a:rPr lang="en-US" altLang="zh-CN" sz="1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方正兰亭刊黑简体" panose="02000000000000000000"/>
              </a:rPr>
              <a:t>yuan. It is an integrated park combining research, production, supply, sales, and exhibition, aiming to create </a:t>
            </a:r>
            <a:r>
              <a:rPr lang="en-US" altLang="zh-CN" sz="1000" b="1" spc="-15" dirty="0">
                <a:solidFill>
                  <a:srgbClr val="084B95"/>
                </a:solidFill>
                <a:latin typeface="微软雅黑" panose="020B0503020204020204" pitchFamily="34" charset="-122"/>
                <a:ea typeface="方正兰亭刊黑简体" panose="02000000000000000000"/>
              </a:rPr>
              <a:t>the industry's first lighthouse factory for inverters</a:t>
            </a:r>
            <a:r>
              <a:rPr lang="en-US" altLang="zh-CN" sz="10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方正兰亭刊黑简体" panose="02000000000000000000"/>
              </a:rPr>
              <a:t>.</a:t>
            </a:r>
            <a:endParaRPr lang="zh-CN" altLang="en-US" sz="1000" spc="-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方正兰亭刊黑简体" panose="02000000000000000000"/>
            </a:endParaRPr>
          </a:p>
          <a:p>
            <a:pPr marR="5080" algn="l">
              <a:lnSpc>
                <a:spcPct val="100000"/>
              </a:lnSpc>
              <a:spcBef>
                <a:spcPts val="1040"/>
              </a:spcBef>
            </a:pPr>
            <a:endParaRPr lang="en-US" altLang="zh-CN" sz="1000" spc="-10" dirty="0">
              <a:solidFill>
                <a:srgbClr val="3B3939"/>
              </a:solidFill>
              <a:highlight>
                <a:srgbClr val="FFFF00"/>
              </a:highlight>
              <a:latin typeface="微软雅黑" panose="020B0503020204020204" pitchFamily="34" charset="-122"/>
              <a:ea typeface="方正兰亭刊黑简体" panose="02000000000000000000"/>
              <a:cs typeface="宋体" panose="02010600030101010101" pitchFamily="2" charset="-122"/>
            </a:endParaRPr>
          </a:p>
          <a:p>
            <a:pPr marR="5080" algn="l">
              <a:lnSpc>
                <a:spcPct val="100000"/>
              </a:lnSpc>
              <a:spcBef>
                <a:spcPts val="1040"/>
              </a:spcBef>
            </a:pPr>
            <a:endParaRPr sz="1000" dirty="0">
              <a:latin typeface="微软雅黑" panose="020B0503020204020204" pitchFamily="34" charset="-122"/>
              <a:ea typeface="方正兰亭刊黑简体" panose="02000000000000000000"/>
              <a:cs typeface="宋体" panose="02010600030101010101" pitchFamily="2" charset="-122"/>
            </a:endParaRPr>
          </a:p>
        </p:txBody>
      </p:sp>
      <p:sp>
        <p:nvSpPr>
          <p:cNvPr id="17" name="object 3"/>
          <p:cNvSpPr txBox="1">
            <a:spLocks noGrp="1"/>
          </p:cNvSpPr>
          <p:nvPr>
            <p:ph type="title"/>
          </p:nvPr>
        </p:nvSpPr>
        <p:spPr>
          <a:xfrm>
            <a:off x="487045" y="129540"/>
            <a:ext cx="7160895" cy="53086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b="1" spc="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VESTWOODS </a:t>
            </a:r>
            <a:r>
              <a:rPr lang="en-US" altLang="zh-CN" b="1" spc="-35" dirty="0"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  <a:sym typeface="+mn-ea"/>
              </a:rPr>
              <a:t>Intelligent manufacturing</a:t>
            </a:r>
            <a:endParaRPr b="1" spc="-35" dirty="0"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</a:endParaRPr>
          </a:p>
        </p:txBody>
      </p:sp>
      <p:pic>
        <p:nvPicPr>
          <p:cNvPr id="27" name="图片 26"/>
          <p:cNvPicPr/>
          <p:nvPr/>
        </p:nvPicPr>
        <p:blipFill>
          <a:blip r:embed="rId1"/>
          <a:srcRect r="33108"/>
          <a:stretch>
            <a:fillRect/>
          </a:stretch>
        </p:blipFill>
        <p:spPr>
          <a:xfrm>
            <a:off x="457200" y="3722621"/>
            <a:ext cx="7543800" cy="2497921"/>
          </a:xfrm>
          <a:prstGeom prst="rect">
            <a:avLst/>
          </a:prstGeom>
        </p:spPr>
      </p:pic>
      <p:sp>
        <p:nvSpPr>
          <p:cNvPr id="28" name="textbox 320"/>
          <p:cNvSpPr/>
          <p:nvPr/>
        </p:nvSpPr>
        <p:spPr>
          <a:xfrm>
            <a:off x="457200" y="953222"/>
            <a:ext cx="8712834" cy="6692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200" dirty="0">
              <a:latin typeface="微软雅黑" panose="020B0503020204020204" pitchFamily="34" charset="-122"/>
              <a:ea typeface="方正兰亭刊黑简体" panose="02000000000000000000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  <a:spcBef>
                <a:spcPts val="1235"/>
              </a:spcBef>
            </a:pPr>
            <a:r>
              <a:rPr lang="en-US" sz="1200" b="1" kern="0" spc="60" dirty="0">
                <a:solidFill>
                  <a:srgbClr val="084B97">
                    <a:alpha val="100000"/>
                  </a:srgbClr>
                </a:solidFill>
                <a:latin typeface="微软雅黑" panose="020B0503020204020204" pitchFamily="34" charset="-122"/>
                <a:ea typeface="方正兰亭刊黑简体" panose="02000000000000000000"/>
                <a:cs typeface="微软雅黑" panose="020B0503020204020204" pitchFamily="34" charset="-122"/>
              </a:rPr>
              <a:t>PV + ESS + PCS + EMS + EV Charger</a:t>
            </a:r>
            <a:endParaRPr sz="1200" dirty="0">
              <a:latin typeface="微软雅黑" panose="020B0503020204020204" pitchFamily="34" charset="-122"/>
              <a:ea typeface="方正兰亭刊黑简体" panose="02000000000000000000"/>
              <a:cs typeface="微软雅黑" panose="020B0503020204020204" pitchFamily="34" charset="-122"/>
            </a:endParaRPr>
          </a:p>
          <a:p>
            <a:pPr algn="l" rtl="0" eaLnBrk="0">
              <a:lnSpc>
                <a:spcPct val="112000"/>
              </a:lnSpc>
            </a:pPr>
            <a:endParaRPr sz="1200" dirty="0">
              <a:latin typeface="微软雅黑" panose="020B0503020204020204" pitchFamily="34" charset="-122"/>
              <a:ea typeface="方正兰亭刊黑简体" panose="02000000000000000000"/>
              <a:cs typeface="Arial" panose="020B0604020202020204"/>
            </a:endParaRPr>
          </a:p>
          <a:p>
            <a:pPr marL="12700" algn="l" rtl="0" eaLnBrk="0">
              <a:lnSpc>
                <a:spcPts val="330"/>
              </a:lnSpc>
              <a:spcBef>
                <a:spcPts val="0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pitchFamily="34" charset="-122"/>
                <a:ea typeface="方正兰亭刊黑简体" panose="02000000000000000000"/>
                <a:cs typeface="Arial" panose="020B0604020202020204"/>
              </a:rPr>
              <a:t>-</a:t>
            </a:r>
            <a:endParaRPr sz="1200" dirty="0">
              <a:latin typeface="微软雅黑" panose="020B0503020204020204" pitchFamily="34" charset="-122"/>
              <a:ea typeface="方正兰亭刊黑简体" panose="02000000000000000000"/>
              <a:cs typeface="Arial" panose="020B0604020202020204"/>
            </a:endParaRPr>
          </a:p>
        </p:txBody>
      </p:sp>
      <p:pic>
        <p:nvPicPr>
          <p:cNvPr id="7" name="图片 6" descr="图标&#10;&#10;AI 生成的内容可能不正确。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32" b="4549"/>
          <a:stretch>
            <a:fillRect/>
          </a:stretch>
        </p:blipFill>
        <p:spPr>
          <a:xfrm rot="20208975">
            <a:off x="5483813" y="4481886"/>
            <a:ext cx="731630" cy="136924"/>
          </a:xfrm>
          <a:prstGeom prst="rect">
            <a:avLst/>
          </a:prstGeom>
        </p:spPr>
      </p:pic>
      <p:sp>
        <p:nvSpPr>
          <p:cNvPr id="5" name="object 6"/>
          <p:cNvSpPr/>
          <p:nvPr/>
        </p:nvSpPr>
        <p:spPr>
          <a:xfrm>
            <a:off x="4238788" y="1695193"/>
            <a:ext cx="3633102" cy="1733807"/>
          </a:xfrm>
          <a:custGeom>
            <a:avLst/>
            <a:gdLst/>
            <a:ahLst/>
            <a:cxnLst/>
            <a:rect l="l" t="t" r="r" b="b"/>
            <a:pathLst>
              <a:path w="5496559" h="1353185">
                <a:moveTo>
                  <a:pt x="265899" y="1352880"/>
                </a:moveTo>
                <a:lnTo>
                  <a:pt x="5230558" y="1352880"/>
                </a:lnTo>
                <a:lnTo>
                  <a:pt x="5278353" y="1348596"/>
                </a:lnTo>
                <a:lnTo>
                  <a:pt x="5323338" y="1336244"/>
                </a:lnTo>
                <a:lnTo>
                  <a:pt x="5364762" y="1316576"/>
                </a:lnTo>
                <a:lnTo>
                  <a:pt x="5401873" y="1290343"/>
                </a:lnTo>
                <a:lnTo>
                  <a:pt x="5433921" y="1258295"/>
                </a:lnTo>
                <a:lnTo>
                  <a:pt x="5460154" y="1221184"/>
                </a:lnTo>
                <a:lnTo>
                  <a:pt x="5479822" y="1179760"/>
                </a:lnTo>
                <a:lnTo>
                  <a:pt x="5492174" y="1134775"/>
                </a:lnTo>
                <a:lnTo>
                  <a:pt x="5496458" y="1086980"/>
                </a:lnTo>
                <a:lnTo>
                  <a:pt x="5496458" y="265912"/>
                </a:lnTo>
                <a:lnTo>
                  <a:pt x="5492174" y="218113"/>
                </a:lnTo>
                <a:lnTo>
                  <a:pt x="5479822" y="173125"/>
                </a:lnTo>
                <a:lnTo>
                  <a:pt x="5460154" y="131699"/>
                </a:lnTo>
                <a:lnTo>
                  <a:pt x="5433921" y="94587"/>
                </a:lnTo>
                <a:lnTo>
                  <a:pt x="5401873" y="62538"/>
                </a:lnTo>
                <a:lnTo>
                  <a:pt x="5364762" y="36304"/>
                </a:lnTo>
                <a:lnTo>
                  <a:pt x="5323338" y="16635"/>
                </a:lnTo>
                <a:lnTo>
                  <a:pt x="5278353" y="4284"/>
                </a:lnTo>
                <a:lnTo>
                  <a:pt x="5230558" y="0"/>
                </a:lnTo>
                <a:lnTo>
                  <a:pt x="265899" y="0"/>
                </a:lnTo>
                <a:lnTo>
                  <a:pt x="218104" y="4284"/>
                </a:lnTo>
                <a:lnTo>
                  <a:pt x="173119" y="16635"/>
                </a:lnTo>
                <a:lnTo>
                  <a:pt x="131696" y="36304"/>
                </a:lnTo>
                <a:lnTo>
                  <a:pt x="94584" y="62538"/>
                </a:lnTo>
                <a:lnTo>
                  <a:pt x="62537" y="94587"/>
                </a:lnTo>
                <a:lnTo>
                  <a:pt x="36303" y="131699"/>
                </a:lnTo>
                <a:lnTo>
                  <a:pt x="16635" y="173125"/>
                </a:lnTo>
                <a:lnTo>
                  <a:pt x="4284" y="218113"/>
                </a:lnTo>
                <a:lnTo>
                  <a:pt x="0" y="265912"/>
                </a:lnTo>
                <a:lnTo>
                  <a:pt x="0" y="1086980"/>
                </a:lnTo>
                <a:lnTo>
                  <a:pt x="4284" y="1134775"/>
                </a:lnTo>
                <a:lnTo>
                  <a:pt x="16635" y="1179760"/>
                </a:lnTo>
                <a:lnTo>
                  <a:pt x="36303" y="1221184"/>
                </a:lnTo>
                <a:lnTo>
                  <a:pt x="62537" y="1258295"/>
                </a:lnTo>
                <a:lnTo>
                  <a:pt x="94584" y="1290343"/>
                </a:lnTo>
                <a:lnTo>
                  <a:pt x="131696" y="1316576"/>
                </a:lnTo>
                <a:lnTo>
                  <a:pt x="173119" y="1336244"/>
                </a:lnTo>
                <a:lnTo>
                  <a:pt x="218104" y="1348596"/>
                </a:lnTo>
                <a:lnTo>
                  <a:pt x="265899" y="1352880"/>
                </a:lnTo>
                <a:close/>
              </a:path>
            </a:pathLst>
          </a:custGeom>
          <a:ln w="208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084B95"/>
                </a:gs>
              </a:gsLst>
              <a:lin ang="10800000" scaled="0"/>
            </a:gradFill>
          </a:ln>
        </p:spPr>
        <p:txBody>
          <a:bodyPr wrap="square" lIns="0" tIns="0" rIns="0" bIns="0" rtlCol="0"/>
          <a:lstStyle/>
          <a:p>
            <a:endParaRPr>
              <a:ea typeface="方正兰亭刊黑简体" panose="02000000000000000000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8001000" y="1695192"/>
            <a:ext cx="3633102" cy="1733807"/>
          </a:xfrm>
          <a:custGeom>
            <a:avLst/>
            <a:gdLst/>
            <a:ahLst/>
            <a:cxnLst/>
            <a:rect l="l" t="t" r="r" b="b"/>
            <a:pathLst>
              <a:path w="5496559" h="1353185">
                <a:moveTo>
                  <a:pt x="265899" y="1352880"/>
                </a:moveTo>
                <a:lnTo>
                  <a:pt x="5230558" y="1352880"/>
                </a:lnTo>
                <a:lnTo>
                  <a:pt x="5278353" y="1348596"/>
                </a:lnTo>
                <a:lnTo>
                  <a:pt x="5323338" y="1336244"/>
                </a:lnTo>
                <a:lnTo>
                  <a:pt x="5364762" y="1316576"/>
                </a:lnTo>
                <a:lnTo>
                  <a:pt x="5401873" y="1290343"/>
                </a:lnTo>
                <a:lnTo>
                  <a:pt x="5433921" y="1258295"/>
                </a:lnTo>
                <a:lnTo>
                  <a:pt x="5460154" y="1221184"/>
                </a:lnTo>
                <a:lnTo>
                  <a:pt x="5479822" y="1179760"/>
                </a:lnTo>
                <a:lnTo>
                  <a:pt x="5492174" y="1134775"/>
                </a:lnTo>
                <a:lnTo>
                  <a:pt x="5496458" y="1086980"/>
                </a:lnTo>
                <a:lnTo>
                  <a:pt x="5496458" y="265912"/>
                </a:lnTo>
                <a:lnTo>
                  <a:pt x="5492174" y="218113"/>
                </a:lnTo>
                <a:lnTo>
                  <a:pt x="5479822" y="173125"/>
                </a:lnTo>
                <a:lnTo>
                  <a:pt x="5460154" y="131699"/>
                </a:lnTo>
                <a:lnTo>
                  <a:pt x="5433921" y="94587"/>
                </a:lnTo>
                <a:lnTo>
                  <a:pt x="5401873" y="62538"/>
                </a:lnTo>
                <a:lnTo>
                  <a:pt x="5364762" y="36304"/>
                </a:lnTo>
                <a:lnTo>
                  <a:pt x="5323338" y="16635"/>
                </a:lnTo>
                <a:lnTo>
                  <a:pt x="5278353" y="4284"/>
                </a:lnTo>
                <a:lnTo>
                  <a:pt x="5230558" y="0"/>
                </a:lnTo>
                <a:lnTo>
                  <a:pt x="265899" y="0"/>
                </a:lnTo>
                <a:lnTo>
                  <a:pt x="218104" y="4284"/>
                </a:lnTo>
                <a:lnTo>
                  <a:pt x="173119" y="16635"/>
                </a:lnTo>
                <a:lnTo>
                  <a:pt x="131696" y="36304"/>
                </a:lnTo>
                <a:lnTo>
                  <a:pt x="94584" y="62538"/>
                </a:lnTo>
                <a:lnTo>
                  <a:pt x="62537" y="94587"/>
                </a:lnTo>
                <a:lnTo>
                  <a:pt x="36303" y="131699"/>
                </a:lnTo>
                <a:lnTo>
                  <a:pt x="16635" y="173125"/>
                </a:lnTo>
                <a:lnTo>
                  <a:pt x="4284" y="218113"/>
                </a:lnTo>
                <a:lnTo>
                  <a:pt x="0" y="265912"/>
                </a:lnTo>
                <a:lnTo>
                  <a:pt x="0" y="1086980"/>
                </a:lnTo>
                <a:lnTo>
                  <a:pt x="4284" y="1134775"/>
                </a:lnTo>
                <a:lnTo>
                  <a:pt x="16635" y="1179760"/>
                </a:lnTo>
                <a:lnTo>
                  <a:pt x="36303" y="1221184"/>
                </a:lnTo>
                <a:lnTo>
                  <a:pt x="62537" y="1258295"/>
                </a:lnTo>
                <a:lnTo>
                  <a:pt x="94584" y="1290343"/>
                </a:lnTo>
                <a:lnTo>
                  <a:pt x="131696" y="1316576"/>
                </a:lnTo>
                <a:lnTo>
                  <a:pt x="173119" y="1336244"/>
                </a:lnTo>
                <a:lnTo>
                  <a:pt x="218104" y="1348596"/>
                </a:lnTo>
                <a:lnTo>
                  <a:pt x="265899" y="1352880"/>
                </a:lnTo>
                <a:close/>
              </a:path>
            </a:pathLst>
          </a:custGeom>
          <a:ln w="208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084B95"/>
                </a:gs>
              </a:gsLst>
              <a:lin ang="10800000" scaled="0"/>
            </a:gradFill>
          </a:ln>
        </p:spPr>
        <p:txBody>
          <a:bodyPr wrap="square" lIns="0" tIns="0" rIns="0" bIns="0" rtlCol="0"/>
          <a:lstStyle/>
          <a:p>
            <a:endParaRPr>
              <a:ea typeface="方正兰亭刊黑简体" panose="02000000000000000000"/>
            </a:endParaRPr>
          </a:p>
        </p:txBody>
      </p:sp>
      <p:pic>
        <p:nvPicPr>
          <p:cNvPr id="3" name="图片 2" descr="建筑与房屋的城市空拍图&#10;&#10;AI 生成的内容可能不正确。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16" y="3722621"/>
            <a:ext cx="3633102" cy="249792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7045" y="139065"/>
            <a:ext cx="8321675" cy="601345"/>
          </a:xfrm>
        </p:spPr>
        <p:txBody>
          <a:bodyPr>
            <a:noAutofit/>
          </a:bodyPr>
          <a:lstStyle/>
          <a:p>
            <a:r>
              <a:rPr lang="en-US" altLang="zh-CN" b="1" spc="8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VESTWOODS </a:t>
            </a:r>
            <a:r>
              <a:rPr lang="en-US" altLang="zh-CN" b="1" spc="-35" dirty="0">
                <a:latin typeface="微软雅黑" panose="020B0503020204020204" pitchFamily="34" charset="-122"/>
                <a:ea typeface="方正兰亭刊黑简体" panose="02000000000000000000"/>
              </a:rPr>
              <a:t>Customized multi-scenario solutions</a:t>
            </a:r>
            <a:r>
              <a:rPr lang="zh-CN" altLang="en-US" b="1" spc="-35" dirty="0">
                <a:latin typeface="微软雅黑" panose="020B0503020204020204" pitchFamily="34" charset="-122"/>
                <a:ea typeface="方正兰亭刊黑简体" panose="02000000000000000000"/>
              </a:rPr>
              <a:t> </a:t>
            </a:r>
            <a:endParaRPr lang="zh-CN" altLang="en-US" b="1" spc="-35" dirty="0">
              <a:latin typeface="微软雅黑" panose="020B0503020204020204" pitchFamily="34" charset="-122"/>
              <a:ea typeface="方正兰亭刊黑简体" panose="0200000000000000000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1960" y="838200"/>
            <a:ext cx="10451432" cy="667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0">
              <a:lnSpc>
                <a:spcPct val="87000"/>
              </a:lnSpc>
            </a:pP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lang="en-US" altLang="zh-CN" sz="14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</a:t>
            </a:r>
            <a:r>
              <a:rPr lang="en-US" altLang="zh-CN" sz="1400" b="1" kern="0" spc="9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4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possess</a:t>
            </a:r>
            <a:r>
              <a:rPr lang="en-US" altLang="zh-CN" sz="1400" b="1" kern="0" spc="9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4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professional capabilities</a:t>
            </a:r>
            <a:r>
              <a:rPr lang="en-US" altLang="zh-CN" sz="1400" b="1" kern="0" spc="10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4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</a:t>
            </a:r>
            <a:r>
              <a:rPr lang="en-US" altLang="zh-CN" sz="1400" b="1" kern="0" spc="10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400" b="1" kern="0" spc="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providing customiz</a:t>
            </a:r>
            <a:r>
              <a:rPr lang="en-US" altLang="zh-CN" sz="1400" b="1" kern="0" spc="-1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ed solutions for multiple scenarios</a:t>
            </a:r>
            <a:r>
              <a:rPr lang="en-US" altLang="zh-CN" sz="1400" b="1" kern="0" spc="10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400" b="1" kern="0" spc="-10" dirty="0">
                <a:solidFill>
                  <a:srgbClr val="004EA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including “PV+ESS+X”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/>
            <a:endParaRPr lang="zh-CN" altLang="en-US" sz="1400" b="1" spc="230" dirty="0">
              <a:solidFill>
                <a:srgbClr val="084B97">
                  <a:alpha val="100000"/>
                </a:srgbClr>
              </a:solidFill>
              <a:latin typeface="微软雅黑" panose="020B0503020204020204" pitchFamily="34" charset="-122"/>
              <a:ea typeface="方正兰亭刊黑简体" panose="02000000000000000000"/>
            </a:endParaRPr>
          </a:p>
        </p:txBody>
      </p:sp>
      <p:pic>
        <p:nvPicPr>
          <p:cNvPr id="13" name="picture 330"/>
          <p:cNvPicPr/>
          <p:nvPr/>
        </p:nvPicPr>
        <p:blipFill>
          <a:blip r:embed="rId1"/>
          <a:srcRect t="12361"/>
          <a:stretch>
            <a:fillRect/>
          </a:stretch>
        </p:blipFill>
        <p:spPr>
          <a:xfrm rot="21600000">
            <a:off x="788531" y="1622609"/>
            <a:ext cx="10439400" cy="4407546"/>
          </a:xfrm>
          <a:prstGeom prst="rect">
            <a:avLst/>
          </a:prstGeom>
        </p:spPr>
      </p:pic>
      <p:pic>
        <p:nvPicPr>
          <p:cNvPr id="14" name="picture 3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408863" y="4967836"/>
            <a:ext cx="1796795" cy="891539"/>
          </a:xfrm>
          <a:prstGeom prst="rect">
            <a:avLst/>
          </a:prstGeom>
        </p:spPr>
      </p:pic>
      <p:pic>
        <p:nvPicPr>
          <p:cNvPr id="15" name="picture 3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08863" y="1979388"/>
            <a:ext cx="1667256" cy="848311"/>
          </a:xfrm>
          <a:prstGeom prst="rect">
            <a:avLst/>
          </a:prstGeom>
        </p:spPr>
      </p:pic>
      <p:sp>
        <p:nvSpPr>
          <p:cNvPr id="16" name="textbox 332"/>
          <p:cNvSpPr/>
          <p:nvPr/>
        </p:nvSpPr>
        <p:spPr>
          <a:xfrm>
            <a:off x="6747036" y="3258307"/>
            <a:ext cx="5063964" cy="1866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51685" indent="-299085" algn="l" rtl="0" eaLnBrk="0">
              <a:lnSpc>
                <a:spcPct val="99000"/>
              </a:lnSpc>
            </a:pPr>
            <a:r>
              <a:rPr lang="en-US"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Micro-grid: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 +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 Storage -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Local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4000"/>
              </a:lnSpc>
              <a:spcBef>
                <a:spcPts val="1305"/>
              </a:spcBef>
            </a:pPr>
            <a:r>
              <a:rPr sz="1200" b="1" kern="0" spc="1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Haier</a:t>
            </a:r>
            <a:r>
              <a:rPr sz="1200" b="1" kern="0" spc="19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1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6370" algn="l" rtl="0" eaLnBrk="0">
              <a:lnSpc>
                <a:spcPct val="74000"/>
              </a:lnSpc>
              <a:spcBef>
                <a:spcPts val="700"/>
              </a:spcBef>
            </a:pPr>
            <a:r>
              <a:rPr sz="2000" b="1" kern="0" spc="-60" dirty="0">
                <a:solidFill>
                  <a:srgbClr val="207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</a:t>
            </a:r>
            <a:r>
              <a:rPr sz="2000" b="1" kern="0" spc="-60" dirty="0">
                <a:solidFill>
                  <a:srgbClr val="2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SS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5110" algn="l" rtl="0" eaLnBrk="0">
              <a:lnSpc>
                <a:spcPct val="74000"/>
              </a:lnSpc>
              <a:spcBef>
                <a:spcPts val="275"/>
              </a:spcBef>
            </a:pPr>
            <a:r>
              <a:rPr lang="en-US"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lang="en-US" sz="9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5110" algn="l" rtl="0" eaLnBrk="0">
              <a:lnSpc>
                <a:spcPct val="74000"/>
              </a:lnSpc>
              <a:spcBef>
                <a:spcPts val="275"/>
              </a:spcBef>
            </a:pPr>
            <a:r>
              <a:rPr lang="en-US" sz="9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Photovoltaic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Plant Scenario: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40815" indent="6350" algn="l" rtl="0" eaLnBrk="0">
              <a:lnSpc>
                <a:spcPct val="112000"/>
              </a:lnSpc>
              <a:spcBef>
                <a:spcPts val="20"/>
              </a:spcBef>
            </a:pPr>
            <a:r>
              <a:rPr lang="en-US"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 + Grid-Tied /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Feeding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into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Grid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textbox 334"/>
          <p:cNvSpPr/>
          <p:nvPr/>
        </p:nvSpPr>
        <p:spPr>
          <a:xfrm>
            <a:off x="587801" y="3068165"/>
            <a:ext cx="3348736" cy="2246548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Household: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PV-Storage + (DC)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ome Appliance Solutions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lang="en-US"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88110" algn="l" rtl="0" eaLnBrk="0">
              <a:lnSpc>
                <a:spcPct val="80000"/>
              </a:lnSpc>
              <a:spcBef>
                <a:spcPts val="28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EV: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 +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orage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86535" algn="l" rtl="0" eaLnBrk="0">
              <a:lnSpc>
                <a:spcPct val="80000"/>
              </a:lnSpc>
              <a:spcBef>
                <a:spcPts val="21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Charging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ile Solutions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340"/>
          <p:cNvSpPr/>
          <p:nvPr/>
        </p:nvSpPr>
        <p:spPr>
          <a:xfrm>
            <a:off x="7239000" y="1645192"/>
            <a:ext cx="4367382" cy="455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5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Telecom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Backup +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UPS Scenario: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 Storage /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Battery +</a:t>
            </a:r>
            <a:r>
              <a:rPr sz="9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Communication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</a:t>
            </a:r>
            <a:endParaRPr lang="en-US"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5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Station / Critical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Equipm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Load +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Emergency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/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Instant Switching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textbox 350"/>
          <p:cNvSpPr/>
          <p:nvPr/>
        </p:nvSpPr>
        <p:spPr>
          <a:xfrm>
            <a:off x="1409754" y="1605403"/>
            <a:ext cx="3006089" cy="300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Industry: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 +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 Stora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ge +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Cooling/Heating Solutions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352"/>
          <p:cNvSpPr/>
          <p:nvPr/>
        </p:nvSpPr>
        <p:spPr>
          <a:xfrm>
            <a:off x="4343400" y="3733800"/>
            <a:ext cx="838835" cy="162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1200" b="1" kern="0" spc="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PV</a:t>
            </a:r>
            <a:r>
              <a:rPr sz="1200" b="1" kern="0" spc="6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1200" b="1" kern="0" spc="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ESS</a:t>
            </a:r>
            <a:r>
              <a:rPr sz="1200" b="1" kern="0" spc="60" dirty="0">
                <a:solidFill>
                  <a:srgbClr val="206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+X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9343" y="2892306"/>
            <a:ext cx="4966541" cy="3490483"/>
          </a:xfrm>
          <a:prstGeom prst="rect">
            <a:avLst/>
          </a:prstGeom>
        </p:spPr>
      </p:pic>
      <p:pic>
        <p:nvPicPr>
          <p:cNvPr id="12" name="图片 11" descr="未标题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995" y="4100830"/>
            <a:ext cx="4367530" cy="1322070"/>
          </a:xfrm>
          <a:prstGeom prst="rect">
            <a:avLst/>
          </a:prstGeom>
        </p:spPr>
      </p:pic>
      <p:pic>
        <p:nvPicPr>
          <p:cNvPr id="13" name="图片 12" descr="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114800"/>
            <a:ext cx="1976755" cy="1294130"/>
          </a:xfrm>
          <a:prstGeom prst="rect">
            <a:avLst/>
          </a:prstGeom>
        </p:spPr>
      </p:pic>
      <p:pic>
        <p:nvPicPr>
          <p:cNvPr id="3" name="图片 2" descr="手机屏幕的截图&#10;&#10;AI 生成的内容可能不正确。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78" r="3181"/>
          <a:stretch>
            <a:fillRect/>
          </a:stretch>
        </p:blipFill>
        <p:spPr>
          <a:xfrm>
            <a:off x="6765364" y="4198578"/>
            <a:ext cx="4966541" cy="2209800"/>
          </a:xfrm>
          <a:prstGeom prst="rect">
            <a:avLst/>
          </a:prstGeom>
        </p:spPr>
      </p:pic>
      <p:sp>
        <p:nvSpPr>
          <p:cNvPr id="5" name="object 18"/>
          <p:cNvSpPr txBox="1"/>
          <p:nvPr/>
        </p:nvSpPr>
        <p:spPr>
          <a:xfrm>
            <a:off x="457200" y="840446"/>
            <a:ext cx="9525000" cy="1910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400" b="0" i="0">
                <a:solidFill>
                  <a:srgbClr val="064995"/>
                </a:solidFill>
                <a:latin typeface="Verdana" panose="020B0604030504040204"/>
                <a:ea typeface="+mj-ea"/>
                <a:cs typeface="Verdana" panose="020B0604030504040204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altLang="zh-CN" sz="2000" i="1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WE WON’T PROVIDE THE CHEAPEST</a:t>
            </a:r>
            <a:endParaRPr lang="en-US" altLang="zh-CN" sz="2000" i="1" spc="8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2700">
              <a:spcBef>
                <a:spcPts val="100"/>
              </a:spcBef>
            </a:pPr>
            <a:r>
              <a:rPr lang="en-US" altLang="zh-CN" sz="2000" i="1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WE WON’T PROVIDE THE MOST LUXURIOUS</a:t>
            </a:r>
            <a:endParaRPr lang="en-US" altLang="zh-CN" sz="2000" i="1" spc="8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2700">
              <a:spcBef>
                <a:spcPts val="100"/>
              </a:spcBef>
            </a:pPr>
            <a:r>
              <a:rPr lang="en-US" altLang="zh-CN" sz="3000" b="1" i="1" spc="80" dirty="0">
                <a:solidFill>
                  <a:srgbClr val="4C7DB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WE PROVIDE THE BEST COST PERFORMANCE</a:t>
            </a:r>
            <a:endParaRPr lang="en-US" altLang="zh-CN" sz="3000" b="1" i="1" spc="80" dirty="0">
              <a:solidFill>
                <a:srgbClr val="4C7DB3"/>
              </a:solidFill>
              <a:latin typeface="Arial Narrow" panose="020B0606020202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2700">
              <a:spcBef>
                <a:spcPts val="100"/>
              </a:spcBef>
            </a:pPr>
            <a:r>
              <a:rPr lang="en-US" altLang="zh-CN" sz="2000" i="1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WE USE ONLY CERTIFIED GRADE A BATTERY CELLS </a:t>
            </a:r>
            <a:endParaRPr lang="en-US" altLang="zh-CN" sz="2000" i="1" spc="8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2700">
              <a:spcBef>
                <a:spcPts val="100"/>
              </a:spcBef>
            </a:pPr>
            <a:r>
              <a:rPr lang="en-US" altLang="zh-CN" sz="3000" b="1" i="1" spc="80" dirty="0">
                <a:solidFill>
                  <a:srgbClr val="4C7DB3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WE PROVIDE THE BEST SAFETY &amp; DURABILITY</a:t>
            </a:r>
            <a:endParaRPr lang="en-US" altLang="zh-CN" sz="3000" b="1" i="1" spc="80" dirty="0">
              <a:solidFill>
                <a:srgbClr val="4C7DB3"/>
              </a:solidFill>
              <a:latin typeface="Arial Narrow" panose="020B0606020202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0316_3*o_i*1_1"/>
  <p:tag name="KSO_WM_TEMPLATE_CATEGORY" val="diagram"/>
  <p:tag name="KSO_WM_TEMPLATE_INDEX" val="20230316"/>
  <p:tag name="KSO_WM_UNIT_LAYERLEVEL" val="1_1"/>
  <p:tag name="KSO_WM_TAG_VERSION" val="3.0"/>
  <p:tag name="KSO_WM_UNIT_TYPE" val="o_i"/>
  <p:tag name="KSO_WM_UNIT_INDEX" val="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52.45000000000005,&quot;width&quot;:85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DIAGRAM_SCHEMECOLOR_ID" val="6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.xml><?xml version="1.0" encoding="utf-8"?>
<p:tagLst xmlns:p="http://schemas.openxmlformats.org/presentationml/2006/main">
  <p:tag name="KSO_WM_BEAUTIFY_FLAG" val="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0316_3*o_h_i*1_4_2"/>
  <p:tag name="KSO_WM_TEMPLATE_CATEGORY" val="diagram"/>
  <p:tag name="KSO_WM_TEMPLATE_INDEX" val="20230316"/>
  <p:tag name="KSO_WM_UNIT_LAYERLEVEL" val="1_1_1"/>
  <p:tag name="KSO_WM_TAG_VERSION" val="3.0"/>
  <p:tag name="KSO_WM_UNIT_SUBTYPE" val="d"/>
  <p:tag name="KSO_WM_UNIT_TYPE" val="o_h_i"/>
  <p:tag name="KSO_WM_UNIT_INDEX" val="1_4_2"/>
  <p:tag name="KSO_WM_DIAGRAM_VERSION" val="3"/>
  <p:tag name="KSO_WM_DIAGRAM_COLOR_TRICK" val="1"/>
  <p:tag name="KSO_WM_DIAGRAM_COLOR_TEXT_CAN_REMOVE" val="n"/>
  <p:tag name="KSO_WM_UNIT_PRESET_TEXT" val="04"/>
  <p:tag name="KSO_WM_UNIT_FILL_FORE_SCHEMECOLOR_INDEX" val="5"/>
  <p:tag name="KSO_WM_DIAGRAM_MAX_ITEMCNT" val="6"/>
  <p:tag name="KSO_WM_DIAGRAM_MIN_ITEMCNT" val="2"/>
  <p:tag name="KSO_WM_DIAGRAM_VIRTUALLY_FRAME" val="{&quot;height&quot;:352.45000000000005,&quot;width&quot;:859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0.6600000262260437,&quot;transparency&quot;:0.20000000298023224},{&quot;brightness&quot;:0,&quot;colorType&quot;:1,&quot;foreColorIndex&quot;:5,&quot;pos&quot;:1,&quot;transparency&quot;:0.15000000596046448}],&quot;type&quot;:3},&quot;glow&quot;:{&quot;colorType&quot;:0},&quot;line&quot;:{&quot;gradient&quot;:[{&quot;brightness&quot;:0.949999988079071,&quot;colorType&quot;:1,&quot;foreColorIndex&quot;:5,&quot;pos&quot;:0.3700000047683716,&quot;transparency&quot;:0.30000001192092896},{&quot;brightness&quot;:0.550000011920929,&quot;colorType&quot;:1,&quot;foreColorIndex&quot;:5,&quot;pos&quot;:0,&quot;transparency&quot;:0.30000001192092896},{&quot;brightness&quot;:0,&quot;colorType&quot;:1,&quot;foreColorIndex&quot;:14,&quot;pos&quot;:1,&quot;transparency&quot;:0.30000001192092896},{&quot;brightness&quot;:0.699999988079071,&quot;colorType&quot;:1,&quot;foreColorIndex&quot;:5,&quot;pos&quot;:0.7099999785423279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DIAGRAM_SCHEMECOLOR_ID" val="6"/>
  <p:tag name="KSO_WM_UNIT_FILL_TYPE" val="1"/>
  <p:tag name="KSO_WM_UNIT_LINE_FORE_SCHEMECOLOR_INDEX" val="5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4.xml><?xml version="1.0" encoding="utf-8"?>
<p:tagLst xmlns:p="http://schemas.openxmlformats.org/presentationml/2006/main">
  <p:tag name="KSO_WM_BEAUTIFY_FLAG" val="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0316_3*o_h_i*1_3_2"/>
  <p:tag name="KSO_WM_TEMPLATE_CATEGORY" val="diagram"/>
  <p:tag name="KSO_WM_TEMPLATE_INDEX" val="20230316"/>
  <p:tag name="KSO_WM_UNIT_LAYERLEVEL" val="1_1_1"/>
  <p:tag name="KSO_WM_TAG_VERSION" val="3.0"/>
  <p:tag name="KSO_WM_UNIT_SUBTYPE" val="d"/>
  <p:tag name="KSO_WM_UNIT_TYPE" val="o_h_i"/>
  <p:tag name="KSO_WM_UNIT_INDEX" val="1_3_2"/>
  <p:tag name="KSO_WM_DIAGRAM_VERSION" val="3"/>
  <p:tag name="KSO_WM_DIAGRAM_COLOR_TRICK" val="1"/>
  <p:tag name="KSO_WM_DIAGRAM_COLOR_TEXT_CAN_REMOVE" val="n"/>
  <p:tag name="KSO_WM_UNIT_PRESET_TEXT" val="03"/>
  <p:tag name="KSO_WM_UNIT_FILL_FORE_SCHEMECOLOR_INDEX" val="5"/>
  <p:tag name="KSO_WM_DIAGRAM_MAX_ITEMCNT" val="6"/>
  <p:tag name="KSO_WM_DIAGRAM_MIN_ITEMCNT" val="2"/>
  <p:tag name="KSO_WM_DIAGRAM_VIRTUALLY_FRAME" val="{&quot;height&quot;:352.45000000000005,&quot;width&quot;:859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0.6600000262260437,&quot;transparency&quot;:0.20000000298023224},{&quot;brightness&quot;:0,&quot;colorType&quot;:1,&quot;foreColorIndex&quot;:5,&quot;pos&quot;:1,&quot;transparency&quot;:0.15000000596046448}],&quot;type&quot;:3},&quot;glow&quot;:{&quot;colorType&quot;:0},&quot;line&quot;:{&quot;gradient&quot;:[{&quot;brightness&quot;:0.949999988079071,&quot;colorType&quot;:1,&quot;foreColorIndex&quot;:5,&quot;pos&quot;:0.3700000047683716,&quot;transparency&quot;:0.30000001192092896},{&quot;brightness&quot;:0.550000011920929,&quot;colorType&quot;:1,&quot;foreColorIndex&quot;:5,&quot;pos&quot;:0,&quot;transparency&quot;:0.30000001192092896},{&quot;brightness&quot;:0,&quot;colorType&quot;:1,&quot;foreColorIndex&quot;:14,&quot;pos&quot;:1,&quot;transparency&quot;:0.30000001192092896},{&quot;brightness&quot;:0.699999988079071,&quot;colorType&quot;:1,&quot;foreColorIndex&quot;:5,&quot;pos&quot;:0.7099999785423279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DIAGRAM_SCHEMECOLOR_ID" val="6"/>
  <p:tag name="KSO_WM_UNIT_LINE_FORE_SCHEMECOLOR_INDEX" val="5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5.xml><?xml version="1.0" encoding="utf-8"?>
<p:tagLst xmlns:p="http://schemas.openxmlformats.org/presentationml/2006/main">
  <p:tag name="KSO_WM_BEAUTIFY_FLAG" val="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0316_3*o_h_i*1_2_2"/>
  <p:tag name="KSO_WM_TEMPLATE_CATEGORY" val="diagram"/>
  <p:tag name="KSO_WM_TEMPLATE_INDEX" val="20230316"/>
  <p:tag name="KSO_WM_UNIT_LAYERLEVEL" val="1_1_1"/>
  <p:tag name="KSO_WM_TAG_VERSION" val="3.0"/>
  <p:tag name="KSO_WM_UNIT_SUBTYPE" val="d"/>
  <p:tag name="KSO_WM_UNIT_TYPE" val="o_h_i"/>
  <p:tag name="KSO_WM_UNIT_INDEX" val="1_2_2"/>
  <p:tag name="KSO_WM_DIAGRAM_VERSION" val="3"/>
  <p:tag name="KSO_WM_DIAGRAM_COLOR_TRICK" val="1"/>
  <p:tag name="KSO_WM_DIAGRAM_COLOR_TEXT_CAN_REMOVE" val="n"/>
  <p:tag name="KSO_WM_UNIT_PRESET_TEXT" val="02"/>
  <p:tag name="KSO_WM_UNIT_FILL_FORE_SCHEMECOLOR_INDEX" val="5"/>
  <p:tag name="KSO_WM_DIAGRAM_MAX_ITEMCNT" val="6"/>
  <p:tag name="KSO_WM_DIAGRAM_MIN_ITEMCNT" val="2"/>
  <p:tag name="KSO_WM_DIAGRAM_VIRTUALLY_FRAME" val="{&quot;height&quot;:352.45000000000005,&quot;width&quot;:859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0.6600000262260437,&quot;transparency&quot;:0.30000001192092896},{&quot;brightness&quot;:0,&quot;colorType&quot;:1,&quot;foreColorIndex&quot;:5,&quot;pos&quot;:1,&quot;transparency&quot;:0.4000000059604645}],&quot;type&quot;:3},&quot;glow&quot;:{&quot;colorType&quot;:0},&quot;line&quot;:{&quot;gradient&quot;:[{&quot;brightness&quot;:0.949999988079071,&quot;colorType&quot;:1,&quot;foreColorIndex&quot;:5,&quot;pos&quot;:0.3700000047683716,&quot;transparency&quot;:0.30000001192092896},{&quot;brightness&quot;:0.550000011920929,&quot;colorType&quot;:1,&quot;foreColorIndex&quot;:5,&quot;pos&quot;:0,&quot;transparency&quot;:0.30000001192092896},{&quot;brightness&quot;:0,&quot;colorType&quot;:1,&quot;foreColorIndex&quot;:14,&quot;pos&quot;:1,&quot;transparency&quot;:0.30000001192092896},{&quot;brightness&quot;:0.699999988079071,&quot;colorType&quot;:1,&quot;foreColorIndex&quot;:5,&quot;pos&quot;:0.7099999785423279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DIAGRAM_SCHEMECOLOR_ID" val="6"/>
  <p:tag name="KSO_WM_UNIT_LINE_FORE_SCHEMECOLOR_INDEX" val="5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6.xml><?xml version="1.0" encoding="utf-8"?>
<p:tagLst xmlns:p="http://schemas.openxmlformats.org/presentationml/2006/main">
  <p:tag name="KSO_WM_BEAUTIFY_FLAG" val="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0316_3*o_h_i*1_1_3"/>
  <p:tag name="KSO_WM_TEMPLATE_CATEGORY" val="diagram"/>
  <p:tag name="KSO_WM_TEMPLATE_INDEX" val="20230316"/>
  <p:tag name="KSO_WM_UNIT_LAYERLEVEL" val="1_1_1"/>
  <p:tag name="KSO_WM_TAG_VERSION" val="3.0"/>
  <p:tag name="KSO_WM_UNIT_TYPE" val="o_h_i"/>
  <p:tag name="KSO_WM_UNIT_INDEX" val="1_1_3"/>
  <p:tag name="KSO_WM_DIAGRAM_VERSION" val="3"/>
  <p:tag name="KSO_WM_DIAGRAM_COLOR_TRICK" val="1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52.45000000000005,&quot;width&quot;:859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0.6600000262260437,&quot;transparency&quot;:0.6499999761581421},{&quot;brightness&quot;:0,&quot;colorType&quot;:1,&quot;foreColorIndex&quot;:5,&quot;pos&quot;:1,&quot;transparency&quot;:0.699999988079071}],&quot;type&quot;:3},&quot;glow&quot;:{&quot;colorType&quot;:0},&quot;line&quot;:{&quot;gradient&quot;:[{&quot;brightness&quot;:0.949999988079071,&quot;colorType&quot;:1,&quot;foreColorIndex&quot;:5,&quot;pos&quot;:0.3700000047683716,&quot;transparency&quot;:0.30000001192092896},{&quot;brightness&quot;:0.550000011920929,&quot;colorType&quot;:1,&quot;foreColorIndex&quot;:5,&quot;pos&quot;:0,&quot;transparency&quot;:0.30000001192092896},{&quot;brightness&quot;:0,&quot;colorType&quot;:1,&quot;foreColorIndex&quot;:14,&quot;pos&quot;:1,&quot;transparency&quot;:0.30000001192092896},{&quot;brightness&quot;:0.699999988079071,&quot;colorType&quot;:1,&quot;foreColorIndex&quot;:5,&quot;pos&quot;:0.7099999785423279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DIAGRAM_SCHEMECOLOR_ID" val="6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7.xml><?xml version="1.0" encoding="utf-8"?>
<p:tagLst xmlns:p="http://schemas.openxmlformats.org/presentationml/2006/main">
  <p:tag name="KSO_WM_BEAUTIFY_FLAG" val="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0316_3*o_h_i*1_1_2"/>
  <p:tag name="KSO_WM_TEMPLATE_CATEGORY" val="diagram"/>
  <p:tag name="KSO_WM_TEMPLATE_INDEX" val="20230316"/>
  <p:tag name="KSO_WM_UNIT_LAYERLEVEL" val="1_1_1"/>
  <p:tag name="KSO_WM_TAG_VERSION" val="3.0"/>
  <p:tag name="KSO_WM_UNIT_SUBTYPE" val="d"/>
  <p:tag name="KSO_WM_UNIT_TYPE" val="o_h_i"/>
  <p:tag name="KSO_WM_UNIT_INDEX" val="1_1_2"/>
  <p:tag name="KSO_WM_DIAGRAM_VERSION" val="3"/>
  <p:tag name="KSO_WM_DIAGRAM_COLOR_TRICK" val="1"/>
  <p:tag name="KSO_WM_DIAGRAM_COLOR_TEXT_CAN_REMOVE" val="n"/>
  <p:tag name="KSO_WM_UNIT_PRESET_TEXT" val="01"/>
  <p:tag name="KSO_WM_UNIT_FILL_FORE_SCHEMECOLOR_INDEX" val="5"/>
  <p:tag name="KSO_WM_DIAGRAM_MAX_ITEMCNT" val="6"/>
  <p:tag name="KSO_WM_DIAGRAM_MIN_ITEMCNT" val="2"/>
  <p:tag name="KSO_WM_DIAGRAM_VIRTUALLY_FRAME" val="{&quot;height&quot;:352.45000000000005,&quot;width&quot;:859}"/>
  <p:tag name="KSO_WM_DIAGRAM_COLOR_MATCH_VALUE" val="{&quot;shape&quot;:{&quot;fill&quot;:{&quot;gradient&quot;:[{&quot;brightness&quot;:0,&quot;colorType&quot;:1,&quot;foreColorIndex&quot;:5,&quot;pos&quot;:0,&quot;transparency&quot;:0.800000011920929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550000011920929,&quot;colorType&quot;:1,&quot;foreColorIndex&quot;:5,&quot;pos&quot;:0,&quot;transparency&quot;:0.30000001192092896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.30000001192092896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DIAGRAM_SCHEMECOLOR_ID" val="6"/>
  <p:tag name="KSO_WM_UNIT_LINE_FORE_SCHEMECOLOR_INDEX" val="5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9969</Words>
  <Application>WPS 演示</Application>
  <PresentationFormat>宽屏</PresentationFormat>
  <Paragraphs>450</Paragraphs>
  <Slides>18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48" baseType="lpstr">
      <vt:lpstr>Arial</vt:lpstr>
      <vt:lpstr>宋体</vt:lpstr>
      <vt:lpstr>Wingdings</vt:lpstr>
      <vt:lpstr>Arial MT</vt:lpstr>
      <vt:lpstr>微软雅黑</vt:lpstr>
      <vt:lpstr>汉仪元隆黑-105简</vt:lpstr>
      <vt:lpstr>Arial Black</vt:lpstr>
      <vt:lpstr>Verdana</vt:lpstr>
      <vt:lpstr>方正兰亭刊黑简体</vt:lpstr>
      <vt:lpstr>黑体</vt:lpstr>
      <vt:lpstr>Arial</vt:lpstr>
      <vt:lpstr>方正兰亭刊黑简体</vt:lpstr>
      <vt:lpstr>Bahnschrift</vt:lpstr>
      <vt:lpstr>方正兰亭黑6_GBK</vt:lpstr>
      <vt:lpstr>Microsoft YaHei UI Light</vt:lpstr>
      <vt:lpstr>HarmonyOS Sans SC</vt:lpstr>
      <vt:lpstr>Arial Narrow</vt:lpstr>
      <vt:lpstr>Arial Unicode MS</vt:lpstr>
      <vt:lpstr>Calibri</vt:lpstr>
      <vt:lpstr>Arial MT</vt:lpstr>
      <vt:lpstr>HarmonyOS Sans SC</vt:lpstr>
      <vt:lpstr>方正兰亭刊黑简体</vt:lpstr>
      <vt:lpstr>方正兰亭黑6_GBK</vt:lpstr>
      <vt:lpstr>Segoe Print</vt:lpstr>
      <vt:lpstr>KSOFAEA635EB</vt:lpstr>
      <vt:lpstr>KSOFA7146913</vt:lpstr>
      <vt:lpstr>KSOFDBFAA454</vt:lpstr>
      <vt:lpstr>Montserrat-Regular</vt:lpstr>
      <vt:lpstr>Montserrat-Regular</vt:lpstr>
      <vt:lpstr>Office Theme</vt:lpstr>
      <vt:lpstr>ABOUT VESTWOODS LEADING GREEN TECHNOLOGY TOUCHING LIVES  </vt:lpstr>
      <vt:lpstr>PowerPoint 演示文稿</vt:lpstr>
      <vt:lpstr>About VESTWOODS</vt:lpstr>
      <vt:lpstr>PowerPoint 演示文稿</vt:lpstr>
      <vt:lpstr>Haier Energy</vt:lpstr>
      <vt:lpstr>Haier Energy </vt:lpstr>
      <vt:lpstr>About Haier Group</vt:lpstr>
      <vt:lpstr>Brand Significance</vt:lpstr>
      <vt:lpstr>PowerPoint 演示文稿</vt:lpstr>
      <vt:lpstr>PowerPoint 演示文稿</vt:lpstr>
      <vt:lpstr>Global Localization  </vt:lpstr>
      <vt:lpstr>PowerPoint 演示文稿</vt:lpstr>
      <vt:lpstr>R&amp;D Capability</vt:lpstr>
      <vt:lpstr>Core Technology</vt:lpstr>
      <vt:lpstr>Intelligent manufacturing</vt:lpstr>
      <vt:lpstr>Customized multi-scenario solutions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VESTWOODS 杭州微慕科技公司介绍</dc:title>
  <dc:creator>Administrator</dc:creator>
  <cp:lastModifiedBy>禾夜</cp:lastModifiedBy>
  <cp:revision>841</cp:revision>
  <dcterms:created xsi:type="dcterms:W3CDTF">2025-03-21T05:50:00Z</dcterms:created>
  <dcterms:modified xsi:type="dcterms:W3CDTF">2026-07-14T05:52:58Z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2025-03-23T00:00:00Z</vt:filetime>
  </property>
  <property fmtid="{D5CDD505-2E9C-101B-9397-08002B2CF9AE}" pid="3" name="Creator">
    <vt:lpwstr>Adobe Illustrator 27.0 (Windows)</vt:lpwstr>
  </property>
  <property fmtid="{D5CDD505-2E9C-101B-9397-08002B2CF9AE}" pid="4" name="LastSaved">
    <vt:filetime>2025-03-23T00:00:00Z</vt:filetime>
  </property>
  <property fmtid="{D5CDD505-2E9C-101B-9397-08002B2CF9AE}" pid="5" name="Producer">
    <vt:lpwstr>Adobe PDF library 16.07</vt:lpwstr>
  </property>
  <property fmtid="{D5CDD505-2E9C-101B-9397-08002B2CF9AE}" pid="6" name="ICV">
    <vt:lpwstr>753490DF71BF40ECA22D0D326CC7A171_13</vt:lpwstr>
  </property>
  <property fmtid="{D5CDD505-2E9C-101B-9397-08002B2CF9AE}" pid="7" name="KSOProductBuildVer">
    <vt:lpwstr>2052-12.1.0.26895</vt:lpwstr>
  </property>
</Properties>
</file>